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5"/>
  </p:handoutMasterIdLst>
  <p:sldIdLst>
    <p:sldId id="256" r:id="rId2"/>
    <p:sldId id="257" r:id="rId3"/>
    <p:sldId id="258" r:id="rId4"/>
    <p:sldId id="259" r:id="rId5"/>
    <p:sldId id="260" r:id="rId6"/>
    <p:sldId id="289" r:id="rId7"/>
    <p:sldId id="275" r:id="rId8"/>
    <p:sldId id="276" r:id="rId9"/>
    <p:sldId id="279" r:id="rId10"/>
    <p:sldId id="264" r:id="rId11"/>
    <p:sldId id="277" r:id="rId12"/>
    <p:sldId id="265" r:id="rId13"/>
    <p:sldId id="296" r:id="rId14"/>
    <p:sldId id="297" r:id="rId15"/>
    <p:sldId id="298" r:id="rId16"/>
    <p:sldId id="299" r:id="rId17"/>
    <p:sldId id="300" r:id="rId18"/>
    <p:sldId id="301" r:id="rId19"/>
    <p:sldId id="302" r:id="rId20"/>
    <p:sldId id="303" r:id="rId21"/>
    <p:sldId id="304" r:id="rId22"/>
    <p:sldId id="307" r:id="rId23"/>
    <p:sldId id="308" r:id="rId24"/>
    <p:sldId id="309" r:id="rId25"/>
    <p:sldId id="268" r:id="rId26"/>
    <p:sldId id="269" r:id="rId27"/>
    <p:sldId id="270" r:id="rId28"/>
    <p:sldId id="271" r:id="rId29"/>
    <p:sldId id="312" r:id="rId30"/>
    <p:sldId id="313" r:id="rId31"/>
    <p:sldId id="314" r:id="rId32"/>
    <p:sldId id="315" r:id="rId33"/>
    <p:sldId id="316" r:id="rId34"/>
  </p:sldIdLst>
  <p:sldSz cx="9144000" cy="6858000" type="screen4x3"/>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0435" autoAdjust="0"/>
  </p:normalViewPr>
  <p:slideViewPr>
    <p:cSldViewPr>
      <p:cViewPr varScale="1">
        <p:scale>
          <a:sx n="78" d="100"/>
          <a:sy n="78" d="100"/>
        </p:scale>
        <p:origin x="-1248"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susN20\Desktop\masa&#252;st&#252;\ENDEKS%20VE%20B&#220;LTENLER\Sanayi%20&#220;retim%20Endeksi\12.Aral&#305;k.2017\S&#220;E_Aral&#305;k.201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tr-TR"/>
  <c:chart>
    <c:plotArea>
      <c:layout/>
      <c:lineChart>
        <c:grouping val="standard"/>
        <c:ser>
          <c:idx val="0"/>
          <c:order val="0"/>
          <c:tx>
            <c:strRef>
              <c:f>'mevsim ve takvim'!$A$2</c:f>
              <c:strCache>
                <c:ptCount val="1"/>
                <c:pt idx="0">
                  <c:v>2016</c:v>
                </c:pt>
              </c:strCache>
            </c:strRef>
          </c:tx>
          <c:spPr>
            <a:ln>
              <a:solidFill>
                <a:srgbClr val="C00000"/>
              </a:solidFill>
            </a:ln>
          </c:spPr>
          <c:marker>
            <c:symbol val="none"/>
          </c:marker>
          <c:dLbls>
            <c:txPr>
              <a:bodyPr/>
              <a:lstStyle/>
              <a:p>
                <a:pPr>
                  <a:defRPr sz="1200"/>
                </a:pPr>
                <a:endParaRPr lang="tr-TR"/>
              </a:p>
            </c:txPr>
            <c:showVal val="1"/>
          </c:dLbls>
          <c:cat>
            <c:strRef>
              <c:f>'mevsim ve takvim'!$B$1:$M$1</c:f>
              <c:strCache>
                <c:ptCount val="12"/>
                <c:pt idx="0">
                  <c:v>Ocak </c:v>
                </c:pt>
                <c:pt idx="1">
                  <c:v>Şubat</c:v>
                </c:pt>
                <c:pt idx="2">
                  <c:v>Mart</c:v>
                </c:pt>
                <c:pt idx="3">
                  <c:v>Nisan</c:v>
                </c:pt>
                <c:pt idx="4">
                  <c:v>Mayıs</c:v>
                </c:pt>
                <c:pt idx="5">
                  <c:v>Haziran</c:v>
                </c:pt>
                <c:pt idx="6">
                  <c:v>Temmuz</c:v>
                </c:pt>
                <c:pt idx="7">
                  <c:v>Ağustos</c:v>
                </c:pt>
                <c:pt idx="8">
                  <c:v>Eylül</c:v>
                </c:pt>
                <c:pt idx="9">
                  <c:v>Ekim</c:v>
                </c:pt>
                <c:pt idx="10">
                  <c:v>Kasım</c:v>
                </c:pt>
                <c:pt idx="11">
                  <c:v>Aralık</c:v>
                </c:pt>
              </c:strCache>
            </c:strRef>
          </c:cat>
          <c:val>
            <c:numRef>
              <c:f>'mevsim ve takvim'!$B$2:$M$2</c:f>
              <c:numCache>
                <c:formatCode>0.0</c:formatCode>
                <c:ptCount val="12"/>
                <c:pt idx="0">
                  <c:v>126.90435166693247</c:v>
                </c:pt>
                <c:pt idx="1">
                  <c:v>128.28682381528239</c:v>
                </c:pt>
                <c:pt idx="2">
                  <c:v>127.53157747422661</c:v>
                </c:pt>
                <c:pt idx="3">
                  <c:v>125.55009198489917</c:v>
                </c:pt>
                <c:pt idx="4">
                  <c:v>127.61195750385468</c:v>
                </c:pt>
                <c:pt idx="5">
                  <c:v>126.84636385985773</c:v>
                </c:pt>
                <c:pt idx="6">
                  <c:v>117.73891537289605</c:v>
                </c:pt>
                <c:pt idx="7">
                  <c:v>128.26555476380372</c:v>
                </c:pt>
                <c:pt idx="8">
                  <c:v>123.29412798162637</c:v>
                </c:pt>
                <c:pt idx="9">
                  <c:v>127.98553577134346</c:v>
                </c:pt>
                <c:pt idx="10">
                  <c:v>128.18331738704563</c:v>
                </c:pt>
                <c:pt idx="11">
                  <c:v>127.95709707894252</c:v>
                </c:pt>
              </c:numCache>
            </c:numRef>
          </c:val>
        </c:ser>
        <c:ser>
          <c:idx val="1"/>
          <c:order val="1"/>
          <c:tx>
            <c:strRef>
              <c:f>'mevsim ve takvim'!$A$3</c:f>
              <c:strCache>
                <c:ptCount val="1"/>
                <c:pt idx="0">
                  <c:v>2017</c:v>
                </c:pt>
              </c:strCache>
            </c:strRef>
          </c:tx>
          <c:marker>
            <c:symbol val="none"/>
          </c:marker>
          <c:dLbls>
            <c:dLbl>
              <c:idx val="1"/>
              <c:layout/>
              <c:dLblPos val="t"/>
              <c:showVal val="1"/>
            </c:dLbl>
            <c:dLbl>
              <c:idx val="2"/>
              <c:layout>
                <c:manualLayout>
                  <c:x val="-2.5873221216041409E-2"/>
                  <c:y val="-4.1666666666666685E-2"/>
                </c:manualLayout>
              </c:layout>
              <c:showVal val="1"/>
            </c:dLbl>
            <c:txPr>
              <a:bodyPr/>
              <a:lstStyle/>
              <a:p>
                <a:pPr>
                  <a:defRPr sz="1200"/>
                </a:pPr>
                <a:endParaRPr lang="tr-TR"/>
              </a:p>
            </c:txPr>
            <c:showVal val="1"/>
          </c:dLbls>
          <c:cat>
            <c:strRef>
              <c:f>'mevsim ve takvim'!$B$1:$M$1</c:f>
              <c:strCache>
                <c:ptCount val="12"/>
                <c:pt idx="0">
                  <c:v>Ocak </c:v>
                </c:pt>
                <c:pt idx="1">
                  <c:v>Şubat</c:v>
                </c:pt>
                <c:pt idx="2">
                  <c:v>Mart</c:v>
                </c:pt>
                <c:pt idx="3">
                  <c:v>Nisan</c:v>
                </c:pt>
                <c:pt idx="4">
                  <c:v>Mayıs</c:v>
                </c:pt>
                <c:pt idx="5">
                  <c:v>Haziran</c:v>
                </c:pt>
                <c:pt idx="6">
                  <c:v>Temmuz</c:v>
                </c:pt>
                <c:pt idx="7">
                  <c:v>Ağustos</c:v>
                </c:pt>
                <c:pt idx="8">
                  <c:v>Eylül</c:v>
                </c:pt>
                <c:pt idx="9">
                  <c:v>Ekim</c:v>
                </c:pt>
                <c:pt idx="10">
                  <c:v>Kasım</c:v>
                </c:pt>
                <c:pt idx="11">
                  <c:v>Aralık</c:v>
                </c:pt>
              </c:strCache>
            </c:strRef>
          </c:cat>
          <c:val>
            <c:numRef>
              <c:f>'mevsim ve takvim'!$B$3:$M$3</c:f>
              <c:numCache>
                <c:formatCode>0.0</c:formatCode>
                <c:ptCount val="12"/>
                <c:pt idx="0">
                  <c:v>129.98409414298581</c:v>
                </c:pt>
                <c:pt idx="1">
                  <c:v>129.53204307700241</c:v>
                </c:pt>
                <c:pt idx="2">
                  <c:v>131.35323942969356</c:v>
                </c:pt>
                <c:pt idx="3">
                  <c:v>134.34815446496197</c:v>
                </c:pt>
                <c:pt idx="4">
                  <c:v>132.28554722664418</c:v>
                </c:pt>
                <c:pt idx="5">
                  <c:v>132.14864615504123</c:v>
                </c:pt>
                <c:pt idx="6">
                  <c:v>135.281166409516</c:v>
                </c:pt>
                <c:pt idx="7">
                  <c:v>135.33984871806769</c:v>
                </c:pt>
                <c:pt idx="8">
                  <c:v>136.09008712675998</c:v>
                </c:pt>
                <c:pt idx="9">
                  <c:v>137.27778447209471</c:v>
                </c:pt>
                <c:pt idx="10">
                  <c:v>137.58078135629881</c:v>
                </c:pt>
                <c:pt idx="11">
                  <c:v>138.86251943063229</c:v>
                </c:pt>
              </c:numCache>
            </c:numRef>
          </c:val>
        </c:ser>
        <c:marker val="1"/>
        <c:axId val="58414208"/>
        <c:axId val="58415744"/>
      </c:lineChart>
      <c:catAx>
        <c:axId val="58414208"/>
        <c:scaling>
          <c:orientation val="minMax"/>
        </c:scaling>
        <c:axPos val="b"/>
        <c:tickLblPos val="nextTo"/>
        <c:crossAx val="58415744"/>
        <c:crosses val="autoZero"/>
        <c:auto val="1"/>
        <c:lblAlgn val="ctr"/>
        <c:lblOffset val="100"/>
      </c:catAx>
      <c:valAx>
        <c:axId val="58415744"/>
        <c:scaling>
          <c:orientation val="minMax"/>
        </c:scaling>
        <c:axPos val="l"/>
        <c:numFmt formatCode="0.0" sourceLinked="1"/>
        <c:tickLblPos val="nextTo"/>
        <c:crossAx val="58414208"/>
        <c:crosses val="autoZero"/>
        <c:crossBetween val="between"/>
        <c:majorUnit val="5"/>
      </c:valAx>
    </c:plotArea>
    <c:legend>
      <c:legendPos val="b"/>
      <c:layout/>
    </c:legend>
    <c:plotVisOnly val="1"/>
    <c:dispBlanksAs val="gap"/>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76DA8E0-9906-415C-B3B2-EE4981490577}" type="datetimeFigureOut">
              <a:rPr lang="tr-TR" smtClean="0"/>
              <a:pPr/>
              <a:t>06.03.2018</a:t>
            </a:fld>
            <a:endParaRPr lang="tr-TR"/>
          </a:p>
        </p:txBody>
      </p:sp>
      <p:sp>
        <p:nvSpPr>
          <p:cNvPr id="4" name="3 Altbilgi Yer Tutucusu"/>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7E24D708-3866-4F58-B91B-6A8EF2AE4B06}"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FD9F084D-1702-4BF6-B7E9-6CA121F3CB52}" type="datetimeFigureOut">
              <a:rPr lang="tr-TR" smtClean="0"/>
              <a:pPr/>
              <a:t>06.03.2018</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D9F084D-1702-4BF6-B7E9-6CA121F3CB52}" type="datetimeFigureOut">
              <a:rPr lang="tr-TR" smtClean="0"/>
              <a:pPr/>
              <a:t>06.03.2018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D9F084D-1702-4BF6-B7E9-6CA121F3CB52}" type="datetimeFigureOut">
              <a:rPr lang="tr-TR" smtClean="0"/>
              <a:pPr/>
              <a:t>06.03.2018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D9F084D-1702-4BF6-B7E9-6CA121F3CB52}" type="datetimeFigureOut">
              <a:rPr lang="tr-TR" smtClean="0"/>
              <a:pPr/>
              <a:t>06.03.2018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FD9F084D-1702-4BF6-B7E9-6CA121F3CB52}" type="datetimeFigureOut">
              <a:rPr lang="tr-TR" smtClean="0"/>
              <a:pPr/>
              <a:t>06.03.2018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FD9F084D-1702-4BF6-B7E9-6CA121F3CB52}" type="datetimeFigureOut">
              <a:rPr lang="tr-TR" smtClean="0"/>
              <a:pPr/>
              <a:t>06.03.2018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FD9F084D-1702-4BF6-B7E9-6CA121F3CB52}" type="datetimeFigureOut">
              <a:rPr lang="tr-TR" smtClean="0"/>
              <a:pPr/>
              <a:t>06.03.2018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FD9F084D-1702-4BF6-B7E9-6CA121F3CB52}" type="datetimeFigureOut">
              <a:rPr lang="tr-TR" smtClean="0"/>
              <a:pPr/>
              <a:t>06.03.2018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D9F084D-1702-4BF6-B7E9-6CA121F3CB52}" type="datetimeFigureOut">
              <a:rPr lang="tr-TR" smtClean="0"/>
              <a:pPr/>
              <a:t>06.03.2018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FD9F084D-1702-4BF6-B7E9-6CA121F3CB52}" type="datetimeFigureOut">
              <a:rPr lang="tr-TR" smtClean="0"/>
              <a:pPr/>
              <a:t>06.03.2018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FD9F084D-1702-4BF6-B7E9-6CA121F3CB52}" type="datetimeFigureOut">
              <a:rPr lang="tr-TR" smtClean="0"/>
              <a:pPr/>
              <a:t>06.03.2018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638AECC3-DB6A-4B42-8E8A-C2B5C7BB7CB0}"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D9F084D-1702-4BF6-B7E9-6CA121F3CB52}" type="datetimeFigureOut">
              <a:rPr lang="tr-TR" smtClean="0"/>
              <a:pPr/>
              <a:t>06.03.2018</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38AECC3-DB6A-4B42-8E8A-C2B5C7BB7CB0}"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268761"/>
            <a:ext cx="7772400" cy="2331690"/>
          </a:xfrm>
        </p:spPr>
        <p:txBody>
          <a:bodyPr>
            <a:normAutofit fontScale="90000"/>
          </a:bodyPr>
          <a:lstStyle/>
          <a:p>
            <a:pPr algn="ctr"/>
            <a:r>
              <a:rPr lang="tr-TR" dirty="0" smtClean="0"/>
              <a:t>2018 ŞUBAT AYI TÜRKİYE VE MALATYA EKONOMİSİNDEKİ GELİŞMELER</a:t>
            </a:r>
            <a:endParaRPr lang="tr-TR" dirty="0"/>
          </a:p>
        </p:txBody>
      </p:sp>
      <p:sp>
        <p:nvSpPr>
          <p:cNvPr id="3" name="Alt Başlık 2"/>
          <p:cNvSpPr>
            <a:spLocks noGrp="1"/>
          </p:cNvSpPr>
          <p:nvPr>
            <p:ph type="subTitle" idx="1"/>
          </p:nvPr>
        </p:nvSpPr>
        <p:spPr>
          <a:xfrm>
            <a:off x="428596" y="4429132"/>
            <a:ext cx="7854696" cy="1752600"/>
          </a:xfrm>
        </p:spPr>
        <p:txBody>
          <a:bodyPr/>
          <a:lstStyle/>
          <a:p>
            <a:pPr algn="ctr"/>
            <a:r>
              <a:rPr lang="tr-TR" dirty="0" smtClean="0"/>
              <a:t>Doç. Dr. Ahmet UĞUR</a:t>
            </a:r>
          </a:p>
          <a:p>
            <a:pPr algn="ctr"/>
            <a:r>
              <a:rPr lang="tr-TR" dirty="0" smtClean="0"/>
              <a:t>Malatya Ticaret Borsası Akademik Danışmanı</a:t>
            </a:r>
            <a:endParaRPr lang="tr-TR" dirty="0"/>
          </a:p>
        </p:txBody>
      </p:sp>
    </p:spTree>
    <p:extLst>
      <p:ext uri="{BB962C8B-B14F-4D97-AF65-F5344CB8AC3E}">
        <p14:creationId xmlns:p14="http://schemas.microsoft.com/office/powerpoint/2010/main" xmlns="" val="297981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653210"/>
          </a:xfrm>
        </p:spPr>
        <p:txBody>
          <a:bodyPr>
            <a:normAutofit fontScale="90000"/>
          </a:bodyPr>
          <a:lstStyle/>
          <a:p>
            <a:pPr algn="ctr"/>
            <a:r>
              <a:rPr lang="tr-TR" b="1" dirty="0" smtClean="0"/>
              <a:t>Enflasyon </a:t>
            </a:r>
            <a:r>
              <a:rPr lang="tr-TR" b="1" dirty="0" smtClean="0"/>
              <a:t>Oranları (İş </a:t>
            </a:r>
            <a:r>
              <a:rPr lang="tr-TR" b="1" dirty="0" smtClean="0"/>
              <a:t>B</a:t>
            </a:r>
            <a:r>
              <a:rPr lang="tr-TR" b="1" dirty="0" smtClean="0"/>
              <a:t>ankası)</a:t>
            </a:r>
            <a:endParaRPr lang="tr-TR" b="1" dirty="0"/>
          </a:p>
        </p:txBody>
      </p:sp>
      <p:pic>
        <p:nvPicPr>
          <p:cNvPr id="1026" name="Picture 2"/>
          <p:cNvPicPr>
            <a:picLocks noGrp="1" noChangeAspect="1" noChangeArrowheads="1"/>
          </p:cNvPicPr>
          <p:nvPr>
            <p:ph idx="1"/>
          </p:nvPr>
        </p:nvPicPr>
        <p:blipFill>
          <a:blip r:embed="rId2"/>
          <a:srcRect/>
          <a:stretch>
            <a:fillRect/>
          </a:stretch>
        </p:blipFill>
        <p:spPr bwMode="auto">
          <a:xfrm>
            <a:off x="500034" y="1785926"/>
            <a:ext cx="8215369" cy="4714907"/>
          </a:xfrm>
          <a:prstGeom prst="rect">
            <a:avLst/>
          </a:prstGeom>
          <a:noFill/>
          <a:ln w="9525">
            <a:noFill/>
            <a:miter lim="800000"/>
            <a:headEnd/>
            <a:tailEnd/>
          </a:ln>
          <a:effectLst/>
        </p:spPr>
      </p:pic>
    </p:spTree>
    <p:extLst>
      <p:ext uri="{BB962C8B-B14F-4D97-AF65-F5344CB8AC3E}">
        <p14:creationId xmlns:p14="http://schemas.microsoft.com/office/powerpoint/2010/main" xmlns="" val="1222817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357158" y="642918"/>
            <a:ext cx="8429684" cy="5857915"/>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24648"/>
          </a:xfrm>
        </p:spPr>
        <p:txBody>
          <a:bodyPr>
            <a:normAutofit fontScale="90000"/>
          </a:bodyPr>
          <a:lstStyle/>
          <a:p>
            <a:pPr algn="ctr"/>
            <a:r>
              <a:rPr lang="tr-TR" b="1" dirty="0" smtClean="0"/>
              <a:t>Enflasyon Oranları</a:t>
            </a:r>
            <a:endParaRPr lang="tr-TR" b="1" dirty="0"/>
          </a:p>
        </p:txBody>
      </p:sp>
      <p:sp>
        <p:nvSpPr>
          <p:cNvPr id="3" name="İçerik Yer Tutucusu 2"/>
          <p:cNvSpPr>
            <a:spLocks noGrp="1"/>
          </p:cNvSpPr>
          <p:nvPr>
            <p:ph idx="1"/>
          </p:nvPr>
        </p:nvSpPr>
        <p:spPr>
          <a:xfrm>
            <a:off x="357158" y="1857364"/>
            <a:ext cx="8572560" cy="4714908"/>
          </a:xfrm>
        </p:spPr>
        <p:txBody>
          <a:bodyPr>
            <a:normAutofit fontScale="92500" lnSpcReduction="10000"/>
          </a:bodyPr>
          <a:lstStyle/>
          <a:p>
            <a:pPr algn="just"/>
            <a:r>
              <a:rPr lang="tr-TR" dirty="0" smtClean="0"/>
              <a:t>TÜFE Şubat’ta </a:t>
            </a:r>
            <a:r>
              <a:rPr lang="tr-TR" dirty="0" smtClean="0"/>
              <a:t>aylık bazda </a:t>
            </a:r>
            <a:r>
              <a:rPr lang="tr-TR" dirty="0" smtClean="0"/>
              <a:t>% 0,73 </a:t>
            </a:r>
            <a:r>
              <a:rPr lang="tr-TR" dirty="0" smtClean="0"/>
              <a:t>oranında artarak </a:t>
            </a:r>
            <a:r>
              <a:rPr lang="tr-TR" dirty="0" smtClean="0"/>
              <a:t>piyasa beklentisinin </a:t>
            </a:r>
            <a:r>
              <a:rPr lang="tr-TR" dirty="0" smtClean="0"/>
              <a:t>üzerinde gerçekleşti. </a:t>
            </a:r>
            <a:endParaRPr lang="tr-TR" dirty="0" smtClean="0"/>
          </a:p>
          <a:p>
            <a:pPr algn="just"/>
            <a:r>
              <a:rPr lang="tr-TR" dirty="0" smtClean="0"/>
              <a:t>Yurt </a:t>
            </a:r>
            <a:r>
              <a:rPr lang="tr-TR" dirty="0" smtClean="0"/>
              <a:t>İçi ÜFE (</a:t>
            </a:r>
            <a:r>
              <a:rPr lang="tr-TR" dirty="0" smtClean="0"/>
              <a:t>Yİ-ÜFE)’</a:t>
            </a:r>
            <a:r>
              <a:rPr lang="da-DK" dirty="0" smtClean="0"/>
              <a:t>de </a:t>
            </a:r>
            <a:r>
              <a:rPr lang="da-DK" dirty="0" smtClean="0"/>
              <a:t>Şubat ayında aylık bazda %2,68 ile Ocak 2017’den </a:t>
            </a:r>
            <a:r>
              <a:rPr lang="da-DK" dirty="0" smtClean="0"/>
              <a:t>bu</a:t>
            </a:r>
            <a:r>
              <a:rPr lang="tr-TR" dirty="0" smtClean="0"/>
              <a:t> </a:t>
            </a:r>
            <a:r>
              <a:rPr lang="fi-FI" dirty="0" smtClean="0"/>
              <a:t>yana </a:t>
            </a:r>
            <a:r>
              <a:rPr lang="fi-FI" dirty="0" smtClean="0"/>
              <a:t>en hızlı yükselişini kaydetti.</a:t>
            </a:r>
          </a:p>
          <a:p>
            <a:pPr algn="just"/>
            <a:r>
              <a:rPr lang="tr-TR" dirty="0" smtClean="0"/>
              <a:t>Yıllık TÜFE enflasyonu yüksek baz etkisiyle Ocak </a:t>
            </a:r>
            <a:r>
              <a:rPr lang="tr-TR" dirty="0" smtClean="0"/>
              <a:t>ayının ardından </a:t>
            </a:r>
            <a:r>
              <a:rPr lang="tr-TR" dirty="0" smtClean="0"/>
              <a:t>Şubat’ta da düşüşünü sürdürerek </a:t>
            </a:r>
            <a:r>
              <a:rPr lang="tr-TR" dirty="0" smtClean="0"/>
              <a:t>% 10,26’ya geriledi</a:t>
            </a:r>
            <a:r>
              <a:rPr lang="tr-TR" dirty="0" smtClean="0"/>
              <a:t>. </a:t>
            </a:r>
            <a:endParaRPr lang="tr-TR" dirty="0" smtClean="0"/>
          </a:p>
          <a:p>
            <a:pPr algn="just"/>
            <a:r>
              <a:rPr lang="tr-TR" dirty="0" smtClean="0"/>
              <a:t>Yİ-</a:t>
            </a:r>
            <a:r>
              <a:rPr lang="tr-TR" dirty="0" err="1" smtClean="0"/>
              <a:t>ÜFE’deki</a:t>
            </a:r>
            <a:r>
              <a:rPr lang="tr-TR" dirty="0" smtClean="0"/>
              <a:t> </a:t>
            </a:r>
            <a:r>
              <a:rPr lang="tr-TR" dirty="0" smtClean="0"/>
              <a:t>yıllık artış ise %13,71 düzeyine çıktı</a:t>
            </a:r>
            <a:r>
              <a:rPr lang="tr-TR" dirty="0" smtClean="0"/>
              <a:t>.</a:t>
            </a:r>
          </a:p>
          <a:p>
            <a:pPr algn="just"/>
            <a:r>
              <a:rPr lang="tr-TR" dirty="0" smtClean="0"/>
              <a:t>Ana harcama grupları arasında Şubat ayı enflasyonuna </a:t>
            </a:r>
            <a:r>
              <a:rPr lang="tr-TR" dirty="0" smtClean="0"/>
              <a:t>en fazla </a:t>
            </a:r>
            <a:r>
              <a:rPr lang="tr-TR" dirty="0" smtClean="0"/>
              <a:t>katkıyı 52 baz puan ile gıda ve alkolsüz </a:t>
            </a:r>
            <a:r>
              <a:rPr lang="tr-TR" dirty="0" smtClean="0"/>
              <a:t>içecekler grubu </a:t>
            </a:r>
            <a:r>
              <a:rPr lang="tr-TR" dirty="0" smtClean="0"/>
              <a:t>yaptı. </a:t>
            </a:r>
            <a:endParaRPr lang="tr-TR" dirty="0" smtClean="0"/>
          </a:p>
          <a:p>
            <a:pPr algn="just"/>
            <a:r>
              <a:rPr lang="tr-TR" dirty="0" smtClean="0"/>
              <a:t>Bu </a:t>
            </a:r>
            <a:r>
              <a:rPr lang="tr-TR" dirty="0" smtClean="0"/>
              <a:t>dönemde Yİ-</a:t>
            </a:r>
            <a:r>
              <a:rPr lang="tr-TR" dirty="0" err="1" smtClean="0"/>
              <a:t>ÜFE’yi</a:t>
            </a:r>
            <a:r>
              <a:rPr lang="tr-TR" dirty="0" smtClean="0"/>
              <a:t> en fazla yukarı </a:t>
            </a:r>
            <a:r>
              <a:rPr lang="tr-TR" dirty="0" smtClean="0"/>
              <a:t>çeken alt </a:t>
            </a:r>
            <a:r>
              <a:rPr lang="tr-TR" dirty="0" smtClean="0"/>
              <a:t>sektör ise 136 baz puan ile elektrik, gaz üretim </a:t>
            </a:r>
            <a:r>
              <a:rPr lang="tr-TR" dirty="0" smtClean="0"/>
              <a:t>ve dağıtımı </a:t>
            </a:r>
            <a:r>
              <a:rPr lang="tr-TR" dirty="0" smtClean="0"/>
              <a:t>oldu.</a:t>
            </a:r>
            <a:endParaRPr lang="tr-TR" dirty="0"/>
          </a:p>
        </p:txBody>
      </p:sp>
    </p:spTree>
    <p:extLst>
      <p:ext uri="{BB962C8B-B14F-4D97-AF65-F5344CB8AC3E}">
        <p14:creationId xmlns:p14="http://schemas.microsoft.com/office/powerpoint/2010/main" xmlns="" val="162982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653210"/>
          </a:xfrm>
        </p:spPr>
        <p:txBody>
          <a:bodyPr>
            <a:normAutofit fontScale="90000"/>
          </a:bodyPr>
          <a:lstStyle/>
          <a:p>
            <a:pPr algn="ctr"/>
            <a:r>
              <a:rPr lang="tr-TR" sz="4000" b="1" dirty="0" smtClean="0"/>
              <a:t>TEPAV Perakende Güven Endeksi (TEPE)</a:t>
            </a:r>
            <a:endParaRPr lang="tr-TR" sz="4000" b="1" dirty="0"/>
          </a:p>
        </p:txBody>
      </p:sp>
      <p:pic>
        <p:nvPicPr>
          <p:cNvPr id="21505" name="Picture 1"/>
          <p:cNvPicPr>
            <a:picLocks noGrp="1" noChangeAspect="1" noChangeArrowheads="1"/>
          </p:cNvPicPr>
          <p:nvPr>
            <p:ph idx="1"/>
          </p:nvPr>
        </p:nvPicPr>
        <p:blipFill>
          <a:blip r:embed="rId2"/>
          <a:srcRect/>
          <a:stretch>
            <a:fillRect/>
          </a:stretch>
        </p:blipFill>
        <p:spPr bwMode="auto">
          <a:xfrm>
            <a:off x="357158" y="1643050"/>
            <a:ext cx="8429684" cy="4857784"/>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867524"/>
          </a:xfrm>
        </p:spPr>
        <p:txBody>
          <a:bodyPr>
            <a:normAutofit fontScale="90000"/>
          </a:bodyPr>
          <a:lstStyle/>
          <a:p>
            <a:pPr algn="ctr"/>
            <a:r>
              <a:rPr lang="tr-TR" sz="4000" b="1" dirty="0" smtClean="0"/>
              <a:t>TEPAV Perakende Güven Endeksi (TEPE)</a:t>
            </a:r>
            <a:endParaRPr lang="tr-TR" sz="4000" b="1" dirty="0"/>
          </a:p>
        </p:txBody>
      </p:sp>
      <p:sp>
        <p:nvSpPr>
          <p:cNvPr id="3" name="2 İçerik Yer Tutucusu"/>
          <p:cNvSpPr>
            <a:spLocks noGrp="1"/>
          </p:cNvSpPr>
          <p:nvPr>
            <p:ph idx="1"/>
          </p:nvPr>
        </p:nvSpPr>
        <p:spPr>
          <a:xfrm>
            <a:off x="357158" y="1928802"/>
            <a:ext cx="8358246" cy="4572032"/>
          </a:xfrm>
        </p:spPr>
        <p:txBody>
          <a:bodyPr>
            <a:normAutofit fontScale="92500" lnSpcReduction="20000"/>
          </a:bodyPr>
          <a:lstStyle/>
          <a:p>
            <a:pPr algn="just"/>
            <a:r>
              <a:rPr lang="tr-TR" dirty="0" smtClean="0"/>
              <a:t>2018 yılına düşüşle başlayan Perakende güveni bir önceki aya göre 5,3 puan, bir önceki yılın aynı dönemine göre ise 15,5 puan yükselerek, Şubat ayında -9,3 değerini aldı. </a:t>
            </a:r>
          </a:p>
          <a:p>
            <a:pPr algn="just"/>
            <a:r>
              <a:rPr lang="tr-TR" dirty="0" smtClean="0"/>
              <a:t>Perakende güveninin geçen yıla ve geçen aya göre artışında, geçtiğimiz 3 ayda işlerin gelişimi ve önümüzdeki 3 aya ilişkin satış beklentilerindeki iyileşme etkili oldu. </a:t>
            </a:r>
          </a:p>
          <a:p>
            <a:pPr algn="just"/>
            <a:r>
              <a:rPr lang="tr-TR" dirty="0" smtClean="0"/>
              <a:t>Önümüzdeki 3 ayda tedarikçilerden sipariş, satış ve istihdam beklentileri hem Şubat 2017 hem de Ocak 2018’e göre arttı. </a:t>
            </a:r>
          </a:p>
          <a:p>
            <a:pPr algn="just"/>
            <a:r>
              <a:rPr lang="tr-TR" dirty="0" smtClean="0"/>
              <a:t>“Elektrikli ev aletleri, radyo ve televizyonlar” sektörü, Şubat ayında perakende güveninde en çok artış gösteren sektör oldu. </a:t>
            </a:r>
          </a:p>
          <a:p>
            <a:pPr algn="just"/>
            <a:r>
              <a:rPr lang="tr-TR" dirty="0" smtClean="0"/>
              <a:t>AB-28 ve Euro Bölgesi ile karşılaştırıldığında Türkiye geçen yıla göre daha iyi performans sergiledi.</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653210"/>
          </a:xfrm>
        </p:spPr>
        <p:txBody>
          <a:bodyPr>
            <a:normAutofit fontScale="90000"/>
          </a:bodyPr>
          <a:lstStyle/>
          <a:p>
            <a:pPr algn="ctr"/>
            <a:r>
              <a:rPr lang="tr-TR" sz="3200" b="1" dirty="0" smtClean="0"/>
              <a:t>2017 Kasım Kısa Vadeli Dış Borç İstatistikleri </a:t>
            </a:r>
            <a:br>
              <a:rPr lang="tr-TR" sz="3200" b="1" dirty="0" smtClean="0"/>
            </a:br>
            <a:r>
              <a:rPr lang="tr-TR" sz="3200" b="1" dirty="0" smtClean="0"/>
              <a:t>(Milyon </a:t>
            </a:r>
            <a:r>
              <a:rPr lang="tr-TR" sz="3200" b="1" dirty="0" smtClean="0"/>
              <a:t>Dolar, TCMB) </a:t>
            </a:r>
            <a:endParaRPr lang="tr-TR" sz="3200" b="1" dirty="0"/>
          </a:p>
        </p:txBody>
      </p:sp>
      <p:pic>
        <p:nvPicPr>
          <p:cNvPr id="5" name="4 İçerik Yer Tutucusu"/>
          <p:cNvPicPr>
            <a:picLocks noGrp="1"/>
          </p:cNvPicPr>
          <p:nvPr>
            <p:ph idx="1"/>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500034" y="1428736"/>
            <a:ext cx="8358246" cy="5214973"/>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796086"/>
          </a:xfrm>
        </p:spPr>
        <p:txBody>
          <a:bodyPr>
            <a:normAutofit fontScale="90000"/>
          </a:bodyPr>
          <a:lstStyle/>
          <a:p>
            <a:pPr algn="ctr"/>
            <a:r>
              <a:rPr lang="tr-TR" sz="3200" b="1" dirty="0" smtClean="0"/>
              <a:t>2017 Kasım Kısa Vadeli Dış Borç İstatistikleri </a:t>
            </a:r>
            <a:br>
              <a:rPr lang="tr-TR" sz="3200" b="1" dirty="0" smtClean="0"/>
            </a:br>
            <a:r>
              <a:rPr lang="tr-TR" sz="3200" b="1" dirty="0" smtClean="0"/>
              <a:t>(Milyon </a:t>
            </a:r>
            <a:r>
              <a:rPr lang="tr-TR" sz="3200" b="1" dirty="0" smtClean="0"/>
              <a:t>Dolar, TCMB) </a:t>
            </a:r>
            <a:endParaRPr lang="tr-TR" sz="3200" b="1" dirty="0"/>
          </a:p>
        </p:txBody>
      </p:sp>
      <p:pic>
        <p:nvPicPr>
          <p:cNvPr id="5" name="4 İçerik Yer Tutucusu"/>
          <p:cNvPicPr>
            <a:picLocks noGrp="1"/>
          </p:cNvPicPr>
          <p:nvPr>
            <p:ph idx="1"/>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457200" y="1714488"/>
            <a:ext cx="8229600" cy="478634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653210"/>
          </a:xfrm>
        </p:spPr>
        <p:txBody>
          <a:bodyPr>
            <a:normAutofit/>
          </a:bodyPr>
          <a:lstStyle/>
          <a:p>
            <a:pPr algn="ctr"/>
            <a:r>
              <a:rPr lang="tr-TR" sz="3200" b="1" dirty="0" smtClean="0"/>
              <a:t>2017 Kasım Kısa Vadeli Dış Borç İstatistikleri </a:t>
            </a:r>
            <a:endParaRPr lang="tr-TR" sz="3200" b="1" dirty="0"/>
          </a:p>
        </p:txBody>
      </p:sp>
      <p:sp>
        <p:nvSpPr>
          <p:cNvPr id="3" name="2 İçerik Yer Tutucusu"/>
          <p:cNvSpPr>
            <a:spLocks noGrp="1"/>
          </p:cNvSpPr>
          <p:nvPr>
            <p:ph idx="1"/>
          </p:nvPr>
        </p:nvSpPr>
        <p:spPr>
          <a:xfrm>
            <a:off x="285720" y="1714488"/>
            <a:ext cx="8643998" cy="4929222"/>
          </a:xfrm>
        </p:spPr>
        <p:txBody>
          <a:bodyPr>
            <a:noAutofit/>
          </a:bodyPr>
          <a:lstStyle/>
          <a:p>
            <a:pPr algn="just"/>
            <a:r>
              <a:rPr lang="tr-TR" sz="1800" dirty="0" smtClean="0"/>
              <a:t>Kısa vadeli dış borç stoku 2017 Kasım ayı itibarıyla 2016 yılsonuna göre 13,7 milyar ABD doları artmış ve yaklaşık 111,7 milyar ABD doları olarak gerçekleşmiştir.</a:t>
            </a:r>
          </a:p>
          <a:p>
            <a:pPr algn="just"/>
            <a:r>
              <a:rPr lang="tr-TR" sz="1800" dirty="0" smtClean="0"/>
              <a:t>Aynı dönemde bankalar kaynaklı kısa vadeli dış borç stoku 4,2 milyar ABD doları artarak 61,6 milyar ABD dolarına, diğer sektörler kaynaklı kısa vadeli dış borç stoku da 9,5 milyar ABD doları artarak 50,1 milyar ABD dolarına ulaşmıştır.</a:t>
            </a:r>
          </a:p>
          <a:p>
            <a:pPr algn="just"/>
            <a:r>
              <a:rPr lang="tr-TR" sz="1800" dirty="0" smtClean="0"/>
              <a:t>Kısa vadeli dış borç stokunun %55,1’i bankalar kaynaklı borçlardan oluşmaktadır. </a:t>
            </a:r>
          </a:p>
          <a:p>
            <a:pPr algn="just"/>
            <a:r>
              <a:rPr lang="tr-TR" sz="1800" dirty="0" smtClean="0"/>
              <a:t>Bankalar kaynaklı borçların %27,5’i ise krediler oluşturmaktadır. </a:t>
            </a:r>
          </a:p>
          <a:p>
            <a:pPr algn="just"/>
            <a:r>
              <a:rPr lang="tr-TR" sz="1800" dirty="0" smtClean="0"/>
              <a:t>Bankaların yurt dışından kullandıkları kısa vadeli krediler 2017 yılı Kasım ayı itibarıyla yaklaşık 16,9 milyar ABD doları olarak gerçekleşmiştir. </a:t>
            </a:r>
          </a:p>
          <a:p>
            <a:pPr algn="just"/>
            <a:r>
              <a:rPr lang="tr-TR" sz="1800" dirty="0" smtClean="0"/>
              <a:t>Bu rakam, kısa vadeli kredilerde 2016 yılsonuna göre %15,1’lik bir artış yaşandığı anlamına gelmektedir. </a:t>
            </a:r>
          </a:p>
          <a:p>
            <a:pPr algn="just"/>
            <a:r>
              <a:rPr lang="tr-TR" sz="1800" dirty="0" smtClean="0"/>
              <a:t>Aynı dönemde yurt dışı yerleşiklerin döviz tevdiat hesabı %17,4 oranında, banka mevduatları %2,5 oranında artarken, TL cinsinden mevduatları %6,3 oranında azalmıştır.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867524"/>
          </a:xfrm>
        </p:spPr>
        <p:txBody>
          <a:bodyPr>
            <a:normAutofit fontScale="90000"/>
          </a:bodyPr>
          <a:lstStyle/>
          <a:p>
            <a:pPr algn="ctr"/>
            <a:r>
              <a:rPr lang="tr-TR" sz="3200" b="1" dirty="0" smtClean="0"/>
              <a:t>2017 Kasım Özel Sektörün Yurt Dışından Sağladığı Kredi Borcu </a:t>
            </a:r>
            <a:r>
              <a:rPr lang="tr-TR" sz="3200" b="1" dirty="0" smtClean="0"/>
              <a:t>Gelişmeleri (TCMB)</a:t>
            </a:r>
            <a:endParaRPr lang="tr-TR" sz="3200" b="1" dirty="0"/>
          </a:p>
        </p:txBody>
      </p:sp>
      <p:pic>
        <p:nvPicPr>
          <p:cNvPr id="5" name="4 İçerik Yer Tutucusu"/>
          <p:cNvPicPr>
            <a:picLocks noGrp="1"/>
          </p:cNvPicPr>
          <p:nvPr>
            <p:ph idx="1"/>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285720" y="1785926"/>
            <a:ext cx="8429684" cy="4857783"/>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867524"/>
          </a:xfrm>
        </p:spPr>
        <p:txBody>
          <a:bodyPr>
            <a:normAutofit fontScale="90000"/>
          </a:bodyPr>
          <a:lstStyle/>
          <a:p>
            <a:pPr algn="ctr"/>
            <a:r>
              <a:rPr lang="tr-TR" sz="3200" b="1" dirty="0" smtClean="0"/>
              <a:t>Özel Sektörün Yurt Dışından Sağladığı Uzun Vadeli Kredi Borcu </a:t>
            </a:r>
            <a:r>
              <a:rPr lang="tr-TR" sz="3200" b="1" dirty="0" smtClean="0"/>
              <a:t>(TCMB)</a:t>
            </a:r>
            <a:endParaRPr lang="tr-TR" sz="3200" b="1" dirty="0"/>
          </a:p>
        </p:txBody>
      </p:sp>
      <p:pic>
        <p:nvPicPr>
          <p:cNvPr id="5" name="4 İçerik Yer Tutucusu"/>
          <p:cNvPicPr>
            <a:picLocks noGrp="1"/>
          </p:cNvPicPr>
          <p:nvPr>
            <p:ph idx="1"/>
          </p:nvPr>
        </p:nvPicPr>
        <p:blipFill>
          <a:blip r:embed="rId2">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285720" y="1643050"/>
            <a:ext cx="8572560" cy="492922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5720" y="642918"/>
            <a:ext cx="8401080" cy="857256"/>
          </a:xfrm>
        </p:spPr>
        <p:txBody>
          <a:bodyPr>
            <a:normAutofit fontScale="90000"/>
          </a:bodyPr>
          <a:lstStyle/>
          <a:p>
            <a:pPr algn="ctr"/>
            <a:r>
              <a:rPr lang="tr-TR" dirty="0"/>
              <a:t/>
            </a:r>
            <a:br>
              <a:rPr lang="tr-TR" dirty="0"/>
            </a:br>
            <a:r>
              <a:rPr lang="tr-TR" dirty="0" smtClean="0"/>
              <a:t/>
            </a:r>
            <a:br>
              <a:rPr lang="tr-TR" dirty="0" smtClean="0"/>
            </a:br>
            <a:r>
              <a:rPr lang="it-IT" sz="4000" b="1" dirty="0" smtClean="0"/>
              <a:t>Dış </a:t>
            </a:r>
            <a:r>
              <a:rPr lang="it-IT" sz="4000" b="1" dirty="0"/>
              <a:t>Ticaret Verileri </a:t>
            </a:r>
            <a:r>
              <a:rPr lang="tr-TR" sz="3600" b="1" dirty="0" smtClean="0"/>
              <a:t/>
            </a:r>
            <a:br>
              <a:rPr lang="tr-TR" sz="3600" b="1" dirty="0" smtClean="0"/>
            </a:br>
            <a:r>
              <a:rPr lang="it-IT" sz="2700" b="1" dirty="0" smtClean="0"/>
              <a:t>(</a:t>
            </a:r>
            <a:r>
              <a:rPr lang="it-IT" sz="2700" b="1" dirty="0"/>
              <a:t>Milyon </a:t>
            </a:r>
            <a:r>
              <a:rPr lang="it-IT" sz="2700" b="1" dirty="0" smtClean="0"/>
              <a:t>Dolar</a:t>
            </a:r>
            <a:r>
              <a:rPr lang="tr-TR" sz="2700" b="1" dirty="0" smtClean="0"/>
              <a:t>, Gümrük ve Ticaret Bakanlığı</a:t>
            </a:r>
            <a:r>
              <a:rPr lang="it-IT" sz="2700" b="1" dirty="0" smtClean="0"/>
              <a:t>) </a:t>
            </a:r>
            <a:endParaRPr lang="tr-TR" sz="2700" dirty="0"/>
          </a:p>
        </p:txBody>
      </p:sp>
      <p:pic>
        <p:nvPicPr>
          <p:cNvPr id="3" name="Picture 2"/>
          <p:cNvPicPr>
            <a:picLocks noGrp="1" noChangeAspect="1" noChangeArrowheads="1"/>
          </p:cNvPicPr>
          <p:nvPr>
            <p:ph idx="1"/>
          </p:nvPr>
        </p:nvPicPr>
        <p:blipFill>
          <a:blip r:embed="rId2"/>
          <a:srcRect/>
          <a:stretch>
            <a:fillRect/>
          </a:stretch>
        </p:blipFill>
        <p:spPr bwMode="auto">
          <a:xfrm>
            <a:off x="428596" y="1714488"/>
            <a:ext cx="8358246" cy="4857784"/>
          </a:xfrm>
          <a:prstGeom prst="rect">
            <a:avLst/>
          </a:prstGeom>
          <a:noFill/>
          <a:ln w="9525">
            <a:noFill/>
            <a:miter lim="800000"/>
            <a:headEnd/>
            <a:tailEnd/>
          </a:ln>
          <a:effectLst/>
        </p:spPr>
      </p:pic>
    </p:spTree>
    <p:extLst>
      <p:ext uri="{BB962C8B-B14F-4D97-AF65-F5344CB8AC3E}">
        <p14:creationId xmlns:p14="http://schemas.microsoft.com/office/powerpoint/2010/main" xmlns="" val="4834289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724648"/>
          </a:xfrm>
        </p:spPr>
        <p:txBody>
          <a:bodyPr>
            <a:normAutofit fontScale="90000"/>
          </a:bodyPr>
          <a:lstStyle/>
          <a:p>
            <a:pPr algn="ctr"/>
            <a:r>
              <a:rPr lang="tr-TR" sz="3200" b="1" dirty="0" smtClean="0"/>
              <a:t>Özel Sektörün Yurt Dışından Sağladığı Kısa Vadeli Kredi Borcu </a:t>
            </a:r>
            <a:r>
              <a:rPr lang="tr-TR" sz="3200" b="1" dirty="0" smtClean="0"/>
              <a:t>(TCMB)</a:t>
            </a:r>
            <a:endParaRPr lang="tr-TR" sz="3200" b="1" dirty="0"/>
          </a:p>
        </p:txBody>
      </p:sp>
      <p:pic>
        <p:nvPicPr>
          <p:cNvPr id="5" name="4 İçerik Yer Tutucusu"/>
          <p:cNvPicPr>
            <a:picLocks noGrp="1"/>
          </p:cNvPicPr>
          <p:nvPr>
            <p:ph idx="1"/>
          </p:nvPr>
        </p:nvPicPr>
        <p:blipFill>
          <a:blip r:embed="rId2">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357158" y="1643050"/>
            <a:ext cx="8501122" cy="4857784"/>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724648"/>
          </a:xfrm>
        </p:spPr>
        <p:txBody>
          <a:bodyPr>
            <a:normAutofit fontScale="90000"/>
          </a:bodyPr>
          <a:lstStyle/>
          <a:p>
            <a:pPr algn="ctr"/>
            <a:r>
              <a:rPr lang="tr-TR" sz="3200" b="1" dirty="0" smtClean="0"/>
              <a:t>2017 Kasım Özel Sektörün Yurt Dışından Sağladığı Kredi Borcu Gelişmeleri</a:t>
            </a:r>
            <a:endParaRPr lang="tr-TR" sz="3200" b="1" dirty="0"/>
          </a:p>
        </p:txBody>
      </p:sp>
      <p:sp>
        <p:nvSpPr>
          <p:cNvPr id="3" name="2 İçerik Yer Tutucusu"/>
          <p:cNvSpPr>
            <a:spLocks noGrp="1"/>
          </p:cNvSpPr>
          <p:nvPr>
            <p:ph idx="1"/>
          </p:nvPr>
        </p:nvSpPr>
        <p:spPr>
          <a:xfrm>
            <a:off x="285720" y="1643050"/>
            <a:ext cx="8643998" cy="4929222"/>
          </a:xfrm>
        </p:spPr>
        <p:txBody>
          <a:bodyPr>
            <a:normAutofit fontScale="85000" lnSpcReduction="20000"/>
          </a:bodyPr>
          <a:lstStyle/>
          <a:p>
            <a:pPr algn="just"/>
            <a:r>
              <a:rPr lang="tr-TR" dirty="0" smtClean="0"/>
              <a:t>2017 yılı Kasım sonu itibarıyla özel sektörün yurt dışından sağladığı uzun vadeli kredi borcu 2016 yılsonuna göre%7,3 (~14,8 milyar dolar) artarak yaklaşık 217,7 milyar ABD doları olmuştur. </a:t>
            </a:r>
          </a:p>
          <a:p>
            <a:pPr algn="just"/>
            <a:r>
              <a:rPr lang="tr-TR" dirty="0" smtClean="0"/>
              <a:t>Aynı dönemde kısa vadeli kredi borcu ise %31,3’lük bir artışla 18,8 milyar ABD doları seviyesine yükselmiştir. </a:t>
            </a:r>
          </a:p>
          <a:p>
            <a:pPr algn="just"/>
            <a:r>
              <a:rPr lang="tr-TR" dirty="0" smtClean="0"/>
              <a:t>Böylelikle toplam kredi borcu yaklaşık 19,3milyar ABD doları artarak 236,6 milyar ABD doları seviyesinde gerçekleşmiştir.</a:t>
            </a:r>
          </a:p>
          <a:p>
            <a:pPr algn="just"/>
            <a:r>
              <a:rPr lang="tr-TR" dirty="0" smtClean="0"/>
              <a:t>Özel sektörün yurt dışından sağladığı uzun vadeli kredi borcunun borçluya göre dağılımı incelendiğinde, finansal kesimin kredi borcunun (%50,8), finansal olmayan kesimin kredi borcundan (%49,2) daha fazla olduğu görülmektedir.</a:t>
            </a:r>
          </a:p>
          <a:p>
            <a:pPr algn="just"/>
            <a:r>
              <a:rPr lang="tr-TR" dirty="0" smtClean="0"/>
              <a:t>Özel sektörün yurt dışından sağladığı kısa vadeli kredi borcunun borçluya göre dağılımı incelendiğinde, borcun tamamına yakınının finansal kesime ait olduğu görülmektedir. </a:t>
            </a:r>
          </a:p>
          <a:p>
            <a:pPr algn="just"/>
            <a:r>
              <a:rPr lang="tr-TR" dirty="0" smtClean="0"/>
              <a:t>Finansal kuruluşların kredi borcunun toplam kısa vadeli borçlar içindeki payı %78 iken finansal olmayan kesimin payı %22’dir.</a:t>
            </a:r>
          </a:p>
          <a:p>
            <a:pPr algn="just"/>
            <a:endParaRPr lang="tr-TR"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http://www.tcmb.gov.tr/wps/wcm/connect/99440a67-cb30-4a2e-a0c8-93316e33add9/Slide2.PNG?MOD=AJPERES&amp;CACHEID=ROOTWORKSPACE-99440a67-cb30-4a2e-a0c8-93316e33add9-m7xBCJG"/>
          <p:cNvPicPr>
            <a:picLocks noChangeAspect="1" noChangeArrowheads="1"/>
          </p:cNvPicPr>
          <p:nvPr/>
        </p:nvPicPr>
        <p:blipFill>
          <a:blip r:embed="rId2"/>
          <a:srcRect/>
          <a:stretch>
            <a:fillRect/>
          </a:stretch>
        </p:blipFill>
        <p:spPr bwMode="auto">
          <a:xfrm>
            <a:off x="142844" y="214290"/>
            <a:ext cx="8840452" cy="642942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www.tcmb.gov.tr/wps/wcm/connect/612703b1-22d0-4389-b1aa-d60507b7f01c/Veriler_YeniFormat_TR_v3.png?MOD=AJPERES&amp;CACHEID=ROOTWORKSPACE-612703b1-22d0-4389-b1aa-d60507b7f01c-m734Iej"/>
          <p:cNvPicPr>
            <a:picLocks noChangeAspect="1" noChangeArrowheads="1"/>
          </p:cNvPicPr>
          <p:nvPr/>
        </p:nvPicPr>
        <p:blipFill>
          <a:blip r:embed="rId2"/>
          <a:srcRect/>
          <a:stretch>
            <a:fillRect/>
          </a:stretch>
        </p:blipFill>
        <p:spPr bwMode="auto">
          <a:xfrm>
            <a:off x="285720" y="428604"/>
            <a:ext cx="8429684" cy="6000792"/>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http://www.tcmb.gov.tr/wps/wcm/connect/7af8c051-59db-4198-a2ca-193cbb1336da/Slide3.PNG?MOD=AJPERES&amp;CACHEID=ROOTWORKSPACE-7af8c051-59db-4198-a2ca-193cbb1336da-m7xBEj3"/>
          <p:cNvPicPr>
            <a:picLocks noChangeAspect="1" noChangeArrowheads="1"/>
          </p:cNvPicPr>
          <p:nvPr/>
        </p:nvPicPr>
        <p:blipFill>
          <a:blip r:embed="rId2"/>
          <a:srcRect/>
          <a:stretch>
            <a:fillRect/>
          </a:stretch>
        </p:blipFill>
        <p:spPr bwMode="auto">
          <a:xfrm>
            <a:off x="214282" y="428604"/>
            <a:ext cx="8707497" cy="6215106"/>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p:txBody>
          <a:bodyPr>
            <a:normAutofit/>
          </a:bodyPr>
          <a:lstStyle/>
          <a:p>
            <a:r>
              <a:rPr lang="tr-TR" sz="6000" dirty="0" smtClean="0"/>
              <a:t>MALATYA EKONOMİSİ</a:t>
            </a:r>
            <a:endParaRPr lang="tr-TR" sz="6000" dirty="0"/>
          </a:p>
        </p:txBody>
      </p:sp>
    </p:spTree>
    <p:extLst>
      <p:ext uri="{BB962C8B-B14F-4D97-AF65-F5344CB8AC3E}">
        <p14:creationId xmlns:p14="http://schemas.microsoft.com/office/powerpoint/2010/main" xmlns="" val="2305092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305800" cy="510334"/>
          </a:xfrm>
        </p:spPr>
        <p:txBody>
          <a:bodyPr>
            <a:normAutofit fontScale="90000"/>
          </a:bodyPr>
          <a:lstStyle/>
          <a:p>
            <a:pPr algn="ctr"/>
            <a:r>
              <a:rPr lang="tr-TR" b="1" dirty="0" smtClean="0"/>
              <a:t>İhracat (Bin </a:t>
            </a:r>
            <a:r>
              <a:rPr lang="tr-TR" b="1" dirty="0" smtClean="0"/>
              <a:t>Dolar, TİM)</a:t>
            </a:r>
            <a:endParaRPr lang="tr-TR" b="1" dirty="0"/>
          </a:p>
        </p:txBody>
      </p:sp>
      <p:graphicFrame>
        <p:nvGraphicFramePr>
          <p:cNvPr id="4" name="3 Tablo"/>
          <p:cNvGraphicFramePr>
            <a:graphicFrameLocks noGrp="1"/>
          </p:cNvGraphicFramePr>
          <p:nvPr/>
        </p:nvGraphicFramePr>
        <p:xfrm>
          <a:off x="428596" y="1285860"/>
          <a:ext cx="8429684" cy="5176830"/>
        </p:xfrm>
        <a:graphic>
          <a:graphicData uri="http://schemas.openxmlformats.org/drawingml/2006/table">
            <a:tbl>
              <a:tblPr/>
              <a:tblGrid>
                <a:gridCol w="4377520"/>
                <a:gridCol w="1419735"/>
                <a:gridCol w="1360581"/>
                <a:gridCol w="1271848"/>
              </a:tblGrid>
              <a:tr h="372544">
                <a:tc>
                  <a:txBody>
                    <a:bodyPr/>
                    <a:lstStyle/>
                    <a:p>
                      <a:pPr algn="l" fontAlgn="b"/>
                      <a:endParaRPr lang="tr-TR" sz="1200" b="0" i="0" u="none" strike="noStrike" dirty="0">
                        <a:solidFill>
                          <a:srgbClr val="000000"/>
                        </a:solidFill>
                        <a:latin typeface="Arial"/>
                      </a:endParaRPr>
                    </a:p>
                  </a:txBody>
                  <a:tcPr marL="9195" marR="9195" marT="9195" marB="0" anchor="b">
                    <a:lnL>
                      <a:noFill/>
                    </a:lnL>
                    <a:lnR>
                      <a:noFill/>
                    </a:lnR>
                    <a:lnT>
                      <a:noFill/>
                    </a:lnT>
                    <a:lnB>
                      <a:noFill/>
                    </a:lnB>
                  </a:tcPr>
                </a:tc>
                <a:tc gridSpan="3">
                  <a:txBody>
                    <a:bodyPr/>
                    <a:lstStyle/>
                    <a:p>
                      <a:pPr algn="ctr" fontAlgn="ctr"/>
                      <a:r>
                        <a:rPr lang="tr-TR" sz="1200" b="1" i="0" u="none" strike="noStrike" dirty="0" smtClean="0">
                          <a:solidFill>
                            <a:srgbClr val="000000"/>
                          </a:solidFill>
                          <a:latin typeface="Arial"/>
                        </a:rPr>
                        <a:t>               1 </a:t>
                      </a:r>
                      <a:r>
                        <a:rPr lang="tr-TR" sz="1200" b="1" i="0" u="none" strike="noStrike" dirty="0">
                          <a:solidFill>
                            <a:srgbClr val="000000"/>
                          </a:solidFill>
                          <a:latin typeface="Arial"/>
                        </a:rPr>
                        <a:t>OCAK  -  28 </a:t>
                      </a:r>
                      <a:r>
                        <a:rPr lang="tr-TR" sz="1200" b="1" i="0" u="none" strike="noStrike" dirty="0" smtClean="0">
                          <a:solidFill>
                            <a:srgbClr val="000000"/>
                          </a:solidFill>
                          <a:latin typeface="Arial"/>
                        </a:rPr>
                        <a:t>ŞUBAT</a:t>
                      </a:r>
                    </a:p>
                    <a:p>
                      <a:pPr algn="ctr" fontAlgn="ctr"/>
                      <a:endParaRPr lang="tr-TR" sz="1200" b="1" i="0" u="none" strike="noStrike" dirty="0">
                        <a:solidFill>
                          <a:srgbClr val="000000"/>
                        </a:solidFill>
                        <a:latin typeface="Arial"/>
                      </a:endParaRPr>
                    </a:p>
                  </a:txBody>
                  <a:tcPr marL="9195" marR="9195" marT="9195" marB="0" anchor="ctr">
                    <a:lnL>
                      <a:noFill/>
                    </a:lnL>
                    <a:lnR>
                      <a:noFill/>
                    </a:lnR>
                    <a:lnT>
                      <a:noFill/>
                    </a:lnT>
                    <a:lnB>
                      <a:noFill/>
                    </a:lnB>
                  </a:tcPr>
                </a:tc>
                <a:tc hMerge="1">
                  <a:txBody>
                    <a:bodyPr/>
                    <a:lstStyle/>
                    <a:p>
                      <a:endParaRPr lang="tr-TR"/>
                    </a:p>
                  </a:txBody>
                  <a:tcPr/>
                </a:tc>
                <a:tc hMerge="1">
                  <a:txBody>
                    <a:bodyPr/>
                    <a:lstStyle/>
                    <a:p>
                      <a:endParaRPr lang="tr-TR"/>
                    </a:p>
                  </a:txBody>
                  <a:tcPr/>
                </a:tc>
              </a:tr>
              <a:tr h="190840">
                <a:tc>
                  <a:txBody>
                    <a:bodyPr/>
                    <a:lstStyle/>
                    <a:p>
                      <a:pPr algn="l" fontAlgn="b"/>
                      <a:r>
                        <a:rPr lang="tr-TR" sz="1200" b="1" i="0" u="none" strike="noStrike" dirty="0">
                          <a:solidFill>
                            <a:srgbClr val="000000"/>
                          </a:solidFill>
                          <a:latin typeface="Arial"/>
                        </a:rPr>
                        <a:t>SEKTÖR</a:t>
                      </a:r>
                    </a:p>
                  </a:txBody>
                  <a:tcPr marL="9195" marR="9195" marT="9195" marB="0" anchor="b">
                    <a:lnL>
                      <a:noFill/>
                    </a:lnL>
                    <a:lnR>
                      <a:noFill/>
                    </a:lnR>
                    <a:lnT>
                      <a:noFill/>
                    </a:lnT>
                    <a:lnB>
                      <a:noFill/>
                    </a:lnB>
                  </a:tcPr>
                </a:tc>
                <a:tc>
                  <a:txBody>
                    <a:bodyPr/>
                    <a:lstStyle/>
                    <a:p>
                      <a:pPr algn="r" fontAlgn="ctr"/>
                      <a:r>
                        <a:rPr lang="tr-TR" sz="1200" b="1" i="0" u="none" strike="noStrike" dirty="0">
                          <a:solidFill>
                            <a:srgbClr val="000000"/>
                          </a:solidFill>
                          <a:latin typeface="Arial"/>
                        </a:rPr>
                        <a:t>2017</a:t>
                      </a:r>
                    </a:p>
                  </a:txBody>
                  <a:tcPr marL="9195" marR="9195" marT="9195" marB="0" anchor="ctr">
                    <a:lnL>
                      <a:noFill/>
                    </a:lnL>
                    <a:lnR>
                      <a:noFill/>
                    </a:lnR>
                    <a:lnT>
                      <a:noFill/>
                    </a:lnT>
                    <a:lnB>
                      <a:noFill/>
                    </a:lnB>
                  </a:tcPr>
                </a:tc>
                <a:tc>
                  <a:txBody>
                    <a:bodyPr/>
                    <a:lstStyle/>
                    <a:p>
                      <a:pPr algn="r" fontAlgn="ctr"/>
                      <a:r>
                        <a:rPr lang="tr-TR" sz="1200" b="1" i="0" u="none" strike="noStrike" dirty="0">
                          <a:solidFill>
                            <a:srgbClr val="000000"/>
                          </a:solidFill>
                          <a:latin typeface="Arial"/>
                        </a:rPr>
                        <a:t>2018</a:t>
                      </a:r>
                    </a:p>
                  </a:txBody>
                  <a:tcPr marL="9195" marR="9195" marT="9195" marB="0" anchor="ctr">
                    <a:lnL>
                      <a:noFill/>
                    </a:lnL>
                    <a:lnR>
                      <a:noFill/>
                    </a:lnR>
                    <a:lnT>
                      <a:noFill/>
                    </a:lnT>
                    <a:lnB>
                      <a:noFill/>
                    </a:lnB>
                  </a:tcPr>
                </a:tc>
                <a:tc>
                  <a:txBody>
                    <a:bodyPr/>
                    <a:lstStyle/>
                    <a:p>
                      <a:pPr algn="r" fontAlgn="ctr"/>
                      <a:r>
                        <a:rPr lang="tr-TR" sz="1200" b="1" i="0" u="none" strike="noStrike" dirty="0">
                          <a:solidFill>
                            <a:srgbClr val="000000"/>
                          </a:solidFill>
                          <a:latin typeface="Arial"/>
                        </a:rPr>
                        <a:t>DEĞ.</a:t>
                      </a:r>
                    </a:p>
                  </a:txBody>
                  <a:tcPr marL="9195" marR="9195" marT="9195" marB="0" anchor="ctr">
                    <a:lnL>
                      <a:noFill/>
                    </a:lnL>
                    <a:lnR>
                      <a:noFill/>
                    </a:lnR>
                    <a:lnT>
                      <a:noFill/>
                    </a:lnT>
                    <a:lnB>
                      <a:noFill/>
                    </a:lnB>
                  </a:tcPr>
                </a:tc>
              </a:tr>
              <a:tr h="190840">
                <a:tc>
                  <a:txBody>
                    <a:bodyPr/>
                    <a:lstStyle/>
                    <a:p>
                      <a:pPr algn="l" fontAlgn="b"/>
                      <a:r>
                        <a:rPr lang="tr-TR" sz="1200" b="0" i="0" u="none" strike="noStrike" dirty="0">
                          <a:solidFill>
                            <a:srgbClr val="000000"/>
                          </a:solidFill>
                          <a:latin typeface="Arial"/>
                        </a:rPr>
                        <a:t> Çelik</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000000"/>
                          </a:solidFill>
                          <a:latin typeface="Arial"/>
                        </a:rPr>
                        <a:t>5,08</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26,44</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420,34%</a:t>
                      </a:r>
                    </a:p>
                  </a:txBody>
                  <a:tcPr marL="9195" marR="9195" marT="9195" marB="0" anchor="b">
                    <a:lnL>
                      <a:noFill/>
                    </a:lnL>
                    <a:lnR>
                      <a:noFill/>
                    </a:lnR>
                    <a:lnT>
                      <a:noFill/>
                    </a:lnT>
                    <a:lnB>
                      <a:noFill/>
                    </a:lnB>
                  </a:tcPr>
                </a:tc>
              </a:tr>
              <a:tr h="190840">
                <a:tc>
                  <a:txBody>
                    <a:bodyPr/>
                    <a:lstStyle/>
                    <a:p>
                      <a:pPr algn="l" fontAlgn="b"/>
                      <a:r>
                        <a:rPr lang="tr-TR" sz="1200" b="0" i="0" u="none" strike="noStrike">
                          <a:solidFill>
                            <a:srgbClr val="000000"/>
                          </a:solidFill>
                          <a:latin typeface="Arial"/>
                        </a:rPr>
                        <a:t> Çimento Cam Seramik ve Toprak Ürünleri</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000000"/>
                          </a:solidFill>
                          <a:latin typeface="Arial"/>
                        </a:rPr>
                        <a:t>62,41</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38,04</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-39,05%</a:t>
                      </a:r>
                    </a:p>
                  </a:txBody>
                  <a:tcPr marL="9195" marR="9195" marT="9195" marB="0" anchor="b">
                    <a:lnL>
                      <a:noFill/>
                    </a:lnL>
                    <a:lnR>
                      <a:noFill/>
                    </a:lnR>
                    <a:lnT>
                      <a:noFill/>
                    </a:lnT>
                    <a:lnB>
                      <a:noFill/>
                    </a:lnB>
                  </a:tcPr>
                </a:tc>
              </a:tr>
              <a:tr h="190840">
                <a:tc>
                  <a:txBody>
                    <a:bodyPr/>
                    <a:lstStyle/>
                    <a:p>
                      <a:pPr algn="l" fontAlgn="b"/>
                      <a:r>
                        <a:rPr lang="tr-TR" sz="1200" b="0" i="0" u="none" strike="noStrike">
                          <a:solidFill>
                            <a:srgbClr val="000000"/>
                          </a:solidFill>
                          <a:latin typeface="Arial"/>
                        </a:rPr>
                        <a:t> Demir ve Demir Dışı Metaller </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000000"/>
                          </a:solidFill>
                          <a:latin typeface="Arial"/>
                        </a:rPr>
                        <a:t>188,82</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000000"/>
                          </a:solidFill>
                          <a:latin typeface="Arial"/>
                        </a:rPr>
                        <a:t>468,28</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148,00%</a:t>
                      </a:r>
                    </a:p>
                  </a:txBody>
                  <a:tcPr marL="9195" marR="9195" marT="9195" marB="0" anchor="b">
                    <a:lnL>
                      <a:noFill/>
                    </a:lnL>
                    <a:lnR>
                      <a:noFill/>
                    </a:lnR>
                    <a:lnT>
                      <a:noFill/>
                    </a:lnT>
                    <a:lnB>
                      <a:noFill/>
                    </a:lnB>
                  </a:tcPr>
                </a:tc>
              </a:tr>
              <a:tr h="190840">
                <a:tc>
                  <a:txBody>
                    <a:bodyPr/>
                    <a:lstStyle/>
                    <a:p>
                      <a:pPr algn="l" fontAlgn="b"/>
                      <a:r>
                        <a:rPr lang="tr-TR" sz="1200" b="0" i="0" u="none" strike="noStrike">
                          <a:solidFill>
                            <a:srgbClr val="000000"/>
                          </a:solidFill>
                          <a:latin typeface="Arial"/>
                        </a:rPr>
                        <a:t> Deri ve Deri Mamulleri </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2,78</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000000"/>
                          </a:solidFill>
                          <a:latin typeface="Arial"/>
                        </a:rPr>
                        <a:t>5,86</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111,10%</a:t>
                      </a:r>
                    </a:p>
                  </a:txBody>
                  <a:tcPr marL="9195" marR="9195" marT="9195" marB="0" anchor="b">
                    <a:lnL>
                      <a:noFill/>
                    </a:lnL>
                    <a:lnR>
                      <a:noFill/>
                    </a:lnR>
                    <a:lnT>
                      <a:noFill/>
                    </a:lnT>
                    <a:lnB>
                      <a:noFill/>
                    </a:lnB>
                  </a:tcPr>
                </a:tc>
              </a:tr>
              <a:tr h="190840">
                <a:tc>
                  <a:txBody>
                    <a:bodyPr/>
                    <a:lstStyle/>
                    <a:p>
                      <a:pPr algn="l" fontAlgn="b"/>
                      <a:r>
                        <a:rPr lang="tr-TR" sz="1200" b="0" i="0" u="none" strike="noStrike">
                          <a:solidFill>
                            <a:srgbClr val="000000"/>
                          </a:solidFill>
                          <a:latin typeface="Arial"/>
                        </a:rPr>
                        <a:t> Diğer Sanayi Ürünleri</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0,00</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000000"/>
                          </a:solidFill>
                          <a:latin typeface="Arial"/>
                        </a:rPr>
                        <a:t>0,00</a:t>
                      </a:r>
                    </a:p>
                  </a:txBody>
                  <a:tcPr marL="9195" marR="9195" marT="9195" marB="0" anchor="b">
                    <a:lnL>
                      <a:noFill/>
                    </a:lnL>
                    <a:lnR>
                      <a:noFill/>
                    </a:lnR>
                    <a:lnT>
                      <a:noFill/>
                    </a:lnT>
                    <a:lnB>
                      <a:noFill/>
                    </a:lnB>
                  </a:tcPr>
                </a:tc>
                <a:tc>
                  <a:txBody>
                    <a:bodyPr/>
                    <a:lstStyle/>
                    <a:p>
                      <a:pPr algn="l" fontAlgn="b"/>
                      <a:endParaRPr lang="tr-TR" sz="1200" b="0" i="0" u="none" strike="noStrike" dirty="0">
                        <a:solidFill>
                          <a:srgbClr val="000000"/>
                        </a:solidFill>
                        <a:latin typeface="Arial"/>
                      </a:endParaRPr>
                    </a:p>
                  </a:txBody>
                  <a:tcPr marL="9195" marR="9195" marT="9195" marB="0" anchor="b">
                    <a:lnL>
                      <a:noFill/>
                    </a:lnL>
                    <a:lnR>
                      <a:noFill/>
                    </a:lnR>
                    <a:lnT>
                      <a:noFill/>
                    </a:lnT>
                    <a:lnB>
                      <a:noFill/>
                    </a:lnB>
                  </a:tcPr>
                </a:tc>
              </a:tr>
              <a:tr h="190840">
                <a:tc>
                  <a:txBody>
                    <a:bodyPr/>
                    <a:lstStyle/>
                    <a:p>
                      <a:pPr algn="l" fontAlgn="b"/>
                      <a:r>
                        <a:rPr lang="tr-TR" sz="1200" b="0" i="0" u="none" strike="noStrike">
                          <a:solidFill>
                            <a:srgbClr val="000000"/>
                          </a:solidFill>
                          <a:latin typeface="Arial"/>
                        </a:rPr>
                        <a:t> Elektrik Elektronik ve Hizmet</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728,51</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647,08</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000000"/>
                          </a:solidFill>
                          <a:latin typeface="Arial"/>
                        </a:rPr>
                        <a:t>-11,18%</a:t>
                      </a:r>
                    </a:p>
                  </a:txBody>
                  <a:tcPr marL="9195" marR="9195" marT="9195" marB="0" anchor="b">
                    <a:lnL>
                      <a:noFill/>
                    </a:lnL>
                    <a:lnR>
                      <a:noFill/>
                    </a:lnR>
                    <a:lnT>
                      <a:noFill/>
                    </a:lnT>
                    <a:lnB>
                      <a:noFill/>
                    </a:lnB>
                  </a:tcPr>
                </a:tc>
              </a:tr>
              <a:tr h="190840">
                <a:tc>
                  <a:txBody>
                    <a:bodyPr/>
                    <a:lstStyle/>
                    <a:p>
                      <a:pPr algn="l" fontAlgn="b"/>
                      <a:r>
                        <a:rPr lang="tr-TR" sz="1200" b="0" i="0" u="none" strike="noStrike">
                          <a:solidFill>
                            <a:srgbClr val="000000"/>
                          </a:solidFill>
                          <a:latin typeface="Arial"/>
                        </a:rPr>
                        <a:t> Fındık ve Mamulleri </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713,56</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1.003,83</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000000"/>
                          </a:solidFill>
                          <a:latin typeface="Arial"/>
                        </a:rPr>
                        <a:t>40,68%</a:t>
                      </a:r>
                    </a:p>
                  </a:txBody>
                  <a:tcPr marL="9195" marR="9195" marT="9195" marB="0" anchor="b">
                    <a:lnL>
                      <a:noFill/>
                    </a:lnL>
                    <a:lnR>
                      <a:noFill/>
                    </a:lnR>
                    <a:lnT>
                      <a:noFill/>
                    </a:lnT>
                    <a:lnB>
                      <a:noFill/>
                    </a:lnB>
                  </a:tcPr>
                </a:tc>
              </a:tr>
              <a:tr h="190840">
                <a:tc>
                  <a:txBody>
                    <a:bodyPr/>
                    <a:lstStyle/>
                    <a:p>
                      <a:pPr algn="l" fontAlgn="b"/>
                      <a:r>
                        <a:rPr lang="tr-TR" sz="1200" b="0" i="0" u="none" strike="noStrike">
                          <a:solidFill>
                            <a:srgbClr val="000000"/>
                          </a:solidFill>
                          <a:latin typeface="Arial"/>
                        </a:rPr>
                        <a:t> Halı </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8,81</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39,45</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348,05%</a:t>
                      </a:r>
                    </a:p>
                  </a:txBody>
                  <a:tcPr marL="9195" marR="9195" marT="9195" marB="0" anchor="b">
                    <a:lnL>
                      <a:noFill/>
                    </a:lnL>
                    <a:lnR>
                      <a:noFill/>
                    </a:lnR>
                    <a:lnT>
                      <a:noFill/>
                    </a:lnT>
                    <a:lnB>
                      <a:noFill/>
                    </a:lnB>
                  </a:tcPr>
                </a:tc>
              </a:tr>
              <a:tr h="190840">
                <a:tc>
                  <a:txBody>
                    <a:bodyPr/>
                    <a:lstStyle/>
                    <a:p>
                      <a:pPr algn="l" fontAlgn="b"/>
                      <a:r>
                        <a:rPr lang="tr-TR" sz="1200" b="0" i="0" u="none" strike="noStrike" dirty="0">
                          <a:solidFill>
                            <a:srgbClr val="FF0000"/>
                          </a:solidFill>
                          <a:latin typeface="Arial"/>
                        </a:rPr>
                        <a:t> </a:t>
                      </a:r>
                      <a:r>
                        <a:rPr lang="tr-TR" sz="1200" b="0" i="0" u="none" strike="noStrike" dirty="0" err="1">
                          <a:solidFill>
                            <a:srgbClr val="FF0000"/>
                          </a:solidFill>
                          <a:latin typeface="Arial"/>
                        </a:rPr>
                        <a:t>Hazırgiyim</a:t>
                      </a:r>
                      <a:r>
                        <a:rPr lang="tr-TR" sz="1200" b="0" i="0" u="none" strike="noStrike" dirty="0">
                          <a:solidFill>
                            <a:srgbClr val="FF0000"/>
                          </a:solidFill>
                          <a:latin typeface="Arial"/>
                        </a:rPr>
                        <a:t> ve Konfeksiyon </a:t>
                      </a:r>
                    </a:p>
                  </a:txBody>
                  <a:tcPr marL="9195" marR="9195" marT="9195" marB="0" anchor="b">
                    <a:lnL>
                      <a:noFill/>
                    </a:lnL>
                    <a:lnR>
                      <a:noFill/>
                    </a:lnR>
                    <a:lnT>
                      <a:noFill/>
                    </a:lnT>
                    <a:lnB>
                      <a:noFill/>
                    </a:lnB>
                  </a:tcPr>
                </a:tc>
                <a:tc>
                  <a:txBody>
                    <a:bodyPr/>
                    <a:lstStyle/>
                    <a:p>
                      <a:pPr algn="r" fontAlgn="b"/>
                      <a:r>
                        <a:rPr lang="tr-TR" sz="1200" b="0" i="0" u="none" strike="noStrike">
                          <a:solidFill>
                            <a:srgbClr val="FF0000"/>
                          </a:solidFill>
                          <a:latin typeface="Arial"/>
                        </a:rPr>
                        <a:t>20.459,05</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FF0000"/>
                          </a:solidFill>
                          <a:latin typeface="Arial"/>
                        </a:rPr>
                        <a:t>19.008,23</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FF0000"/>
                          </a:solidFill>
                          <a:latin typeface="Arial"/>
                        </a:rPr>
                        <a:t>-7,09%</a:t>
                      </a:r>
                    </a:p>
                  </a:txBody>
                  <a:tcPr marL="9195" marR="9195" marT="9195" marB="0" anchor="b">
                    <a:lnL>
                      <a:noFill/>
                    </a:lnL>
                    <a:lnR>
                      <a:noFill/>
                    </a:lnR>
                    <a:lnT>
                      <a:noFill/>
                    </a:lnT>
                    <a:lnB>
                      <a:noFill/>
                    </a:lnB>
                  </a:tcPr>
                </a:tc>
              </a:tr>
              <a:tr h="190840">
                <a:tc>
                  <a:txBody>
                    <a:bodyPr/>
                    <a:lstStyle/>
                    <a:p>
                      <a:pPr algn="l" fontAlgn="b"/>
                      <a:r>
                        <a:rPr lang="tr-TR" sz="1200" b="0" i="0" u="none" strike="noStrike" dirty="0">
                          <a:solidFill>
                            <a:srgbClr val="000000"/>
                          </a:solidFill>
                          <a:latin typeface="Arial"/>
                        </a:rPr>
                        <a:t> Hububat, Bakliyat, Yağlı Tohumlar ve Mamulleri </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000000"/>
                          </a:solidFill>
                          <a:latin typeface="Arial"/>
                        </a:rPr>
                        <a:t>1.564,75</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000000"/>
                          </a:solidFill>
                          <a:latin typeface="Arial"/>
                        </a:rPr>
                        <a:t>1.581,29</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000000"/>
                          </a:solidFill>
                          <a:latin typeface="Arial"/>
                        </a:rPr>
                        <a:t>1,06%</a:t>
                      </a:r>
                    </a:p>
                  </a:txBody>
                  <a:tcPr marL="9195" marR="9195" marT="9195" marB="0" anchor="b">
                    <a:lnL>
                      <a:noFill/>
                    </a:lnL>
                    <a:lnR>
                      <a:noFill/>
                    </a:lnR>
                    <a:lnT>
                      <a:noFill/>
                    </a:lnT>
                    <a:lnB>
                      <a:noFill/>
                    </a:lnB>
                  </a:tcPr>
                </a:tc>
              </a:tr>
              <a:tr h="190840">
                <a:tc>
                  <a:txBody>
                    <a:bodyPr/>
                    <a:lstStyle/>
                    <a:p>
                      <a:pPr algn="l" fontAlgn="b"/>
                      <a:r>
                        <a:rPr lang="tr-TR" sz="1200" b="0" i="0" u="none" strike="noStrike">
                          <a:solidFill>
                            <a:srgbClr val="000000"/>
                          </a:solidFill>
                          <a:latin typeface="Arial"/>
                        </a:rPr>
                        <a:t> İklimlendirme Sanayii</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56,62</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103,68</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000000"/>
                          </a:solidFill>
                          <a:latin typeface="Arial"/>
                        </a:rPr>
                        <a:t>83,10%</a:t>
                      </a:r>
                    </a:p>
                  </a:txBody>
                  <a:tcPr marL="9195" marR="9195" marT="9195" marB="0" anchor="b">
                    <a:lnL>
                      <a:noFill/>
                    </a:lnL>
                    <a:lnR>
                      <a:noFill/>
                    </a:lnR>
                    <a:lnT>
                      <a:noFill/>
                    </a:lnT>
                    <a:lnB>
                      <a:noFill/>
                    </a:lnB>
                  </a:tcPr>
                </a:tc>
              </a:tr>
              <a:tr h="190840">
                <a:tc>
                  <a:txBody>
                    <a:bodyPr/>
                    <a:lstStyle/>
                    <a:p>
                      <a:pPr algn="l" fontAlgn="b"/>
                      <a:r>
                        <a:rPr lang="tr-TR" sz="1200" b="0" i="0" u="none" strike="noStrike">
                          <a:solidFill>
                            <a:srgbClr val="000000"/>
                          </a:solidFill>
                          <a:latin typeface="Arial"/>
                        </a:rPr>
                        <a:t> Kimyevi Maddeler ve Mamulleri  </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389,95</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659,93</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000000"/>
                          </a:solidFill>
                          <a:latin typeface="Arial"/>
                        </a:rPr>
                        <a:t>69,24%</a:t>
                      </a:r>
                    </a:p>
                  </a:txBody>
                  <a:tcPr marL="9195" marR="9195" marT="9195" marB="0" anchor="b">
                    <a:lnL>
                      <a:noFill/>
                    </a:lnL>
                    <a:lnR>
                      <a:noFill/>
                    </a:lnR>
                    <a:lnT>
                      <a:noFill/>
                    </a:lnT>
                    <a:lnB>
                      <a:noFill/>
                    </a:lnB>
                  </a:tcPr>
                </a:tc>
              </a:tr>
              <a:tr h="190840">
                <a:tc>
                  <a:txBody>
                    <a:bodyPr/>
                    <a:lstStyle/>
                    <a:p>
                      <a:pPr algn="l" fontAlgn="b"/>
                      <a:r>
                        <a:rPr lang="tr-TR" sz="1200" b="0" i="0" u="none" strike="noStrike" dirty="0">
                          <a:solidFill>
                            <a:srgbClr val="FF0000"/>
                          </a:solidFill>
                          <a:latin typeface="Arial"/>
                        </a:rPr>
                        <a:t> Kuru Meyve ve Mamulleri  </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FF0000"/>
                          </a:solidFill>
                          <a:latin typeface="Arial"/>
                        </a:rPr>
                        <a:t>23.623,41</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FF0000"/>
                          </a:solidFill>
                          <a:latin typeface="Arial"/>
                        </a:rPr>
                        <a:t>26.450,69</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FF0000"/>
                          </a:solidFill>
                          <a:latin typeface="Arial"/>
                        </a:rPr>
                        <a:t>11,97%</a:t>
                      </a:r>
                    </a:p>
                  </a:txBody>
                  <a:tcPr marL="9195" marR="9195" marT="9195" marB="0" anchor="b">
                    <a:lnL>
                      <a:noFill/>
                    </a:lnL>
                    <a:lnR>
                      <a:noFill/>
                    </a:lnR>
                    <a:lnT>
                      <a:noFill/>
                    </a:lnT>
                    <a:lnB>
                      <a:noFill/>
                    </a:lnB>
                  </a:tcPr>
                </a:tc>
              </a:tr>
              <a:tr h="190840">
                <a:tc>
                  <a:txBody>
                    <a:bodyPr/>
                    <a:lstStyle/>
                    <a:p>
                      <a:pPr algn="l" fontAlgn="b"/>
                      <a:r>
                        <a:rPr lang="tr-TR" sz="1200" b="0" i="0" u="none" strike="noStrike" dirty="0">
                          <a:solidFill>
                            <a:srgbClr val="000000"/>
                          </a:solidFill>
                          <a:latin typeface="Arial"/>
                        </a:rPr>
                        <a:t> Madencilik Ürünleri</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000000"/>
                          </a:solidFill>
                          <a:latin typeface="Arial"/>
                        </a:rPr>
                        <a:t>110,20</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220,88</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100,44%</a:t>
                      </a:r>
                    </a:p>
                  </a:txBody>
                  <a:tcPr marL="9195" marR="9195" marT="9195" marB="0" anchor="b">
                    <a:lnL>
                      <a:noFill/>
                    </a:lnL>
                    <a:lnR>
                      <a:noFill/>
                    </a:lnR>
                    <a:lnT>
                      <a:noFill/>
                    </a:lnT>
                    <a:lnB>
                      <a:noFill/>
                    </a:lnB>
                  </a:tcPr>
                </a:tc>
              </a:tr>
              <a:tr h="190840">
                <a:tc>
                  <a:txBody>
                    <a:bodyPr/>
                    <a:lstStyle/>
                    <a:p>
                      <a:pPr algn="l" fontAlgn="b"/>
                      <a:r>
                        <a:rPr lang="tr-TR" sz="1200" b="0" i="0" u="none" strike="noStrike">
                          <a:solidFill>
                            <a:srgbClr val="000000"/>
                          </a:solidFill>
                          <a:latin typeface="Arial"/>
                        </a:rPr>
                        <a:t> Makine ve Aksamları</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652,67</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802,64</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000000"/>
                          </a:solidFill>
                          <a:latin typeface="Arial"/>
                        </a:rPr>
                        <a:t>22,98%</a:t>
                      </a:r>
                    </a:p>
                  </a:txBody>
                  <a:tcPr marL="9195" marR="9195" marT="9195" marB="0" anchor="b">
                    <a:lnL>
                      <a:noFill/>
                    </a:lnL>
                    <a:lnR>
                      <a:noFill/>
                    </a:lnR>
                    <a:lnT>
                      <a:noFill/>
                    </a:lnT>
                    <a:lnB>
                      <a:noFill/>
                    </a:lnB>
                  </a:tcPr>
                </a:tc>
              </a:tr>
              <a:tr h="190840">
                <a:tc>
                  <a:txBody>
                    <a:bodyPr/>
                    <a:lstStyle/>
                    <a:p>
                      <a:pPr algn="l" fontAlgn="b"/>
                      <a:r>
                        <a:rPr lang="tr-TR" sz="1200" b="0" i="0" u="none" strike="noStrike">
                          <a:solidFill>
                            <a:srgbClr val="000000"/>
                          </a:solidFill>
                          <a:latin typeface="Arial"/>
                        </a:rPr>
                        <a:t> Meyve Sebze Mamulleri </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552,95</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630,85</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000000"/>
                          </a:solidFill>
                          <a:latin typeface="Arial"/>
                        </a:rPr>
                        <a:t>14,09%</a:t>
                      </a:r>
                    </a:p>
                  </a:txBody>
                  <a:tcPr marL="9195" marR="9195" marT="9195" marB="0" anchor="b">
                    <a:lnL>
                      <a:noFill/>
                    </a:lnL>
                    <a:lnR>
                      <a:noFill/>
                    </a:lnR>
                    <a:lnT>
                      <a:noFill/>
                    </a:lnT>
                    <a:lnB>
                      <a:noFill/>
                    </a:lnB>
                  </a:tcPr>
                </a:tc>
              </a:tr>
              <a:tr h="190840">
                <a:tc>
                  <a:txBody>
                    <a:bodyPr/>
                    <a:lstStyle/>
                    <a:p>
                      <a:pPr algn="l" fontAlgn="b"/>
                      <a:r>
                        <a:rPr lang="tr-TR" sz="1200" b="0" i="0" u="none" strike="noStrike">
                          <a:solidFill>
                            <a:srgbClr val="000000"/>
                          </a:solidFill>
                          <a:latin typeface="Arial"/>
                        </a:rPr>
                        <a:t> Mobilya,Kağıt ve Orman Ürünleri</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528,58</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415,08</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000000"/>
                          </a:solidFill>
                          <a:latin typeface="Arial"/>
                        </a:rPr>
                        <a:t>-21,47%</a:t>
                      </a:r>
                    </a:p>
                  </a:txBody>
                  <a:tcPr marL="9195" marR="9195" marT="9195" marB="0" anchor="b">
                    <a:lnL>
                      <a:noFill/>
                    </a:lnL>
                    <a:lnR>
                      <a:noFill/>
                    </a:lnR>
                    <a:lnT>
                      <a:noFill/>
                    </a:lnT>
                    <a:lnB>
                      <a:noFill/>
                    </a:lnB>
                  </a:tcPr>
                </a:tc>
              </a:tr>
              <a:tr h="190840">
                <a:tc>
                  <a:txBody>
                    <a:bodyPr/>
                    <a:lstStyle/>
                    <a:p>
                      <a:pPr algn="l" fontAlgn="b"/>
                      <a:r>
                        <a:rPr lang="tr-TR" sz="1200" b="0" i="0" u="none" strike="noStrike">
                          <a:solidFill>
                            <a:srgbClr val="000000"/>
                          </a:solidFill>
                          <a:latin typeface="Arial"/>
                        </a:rPr>
                        <a:t> Mücevher</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0,00</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0,00</a:t>
                      </a:r>
                    </a:p>
                  </a:txBody>
                  <a:tcPr marL="9195" marR="9195" marT="9195" marB="0" anchor="b">
                    <a:lnL>
                      <a:noFill/>
                    </a:lnL>
                    <a:lnR>
                      <a:noFill/>
                    </a:lnR>
                    <a:lnT>
                      <a:noFill/>
                    </a:lnT>
                    <a:lnB>
                      <a:noFill/>
                    </a:lnB>
                  </a:tcPr>
                </a:tc>
                <a:tc>
                  <a:txBody>
                    <a:bodyPr/>
                    <a:lstStyle/>
                    <a:p>
                      <a:pPr algn="l" fontAlgn="b"/>
                      <a:endParaRPr lang="tr-TR" sz="1200" b="0" i="0" u="none" strike="noStrike" dirty="0">
                        <a:solidFill>
                          <a:srgbClr val="000000"/>
                        </a:solidFill>
                        <a:latin typeface="Arial"/>
                      </a:endParaRPr>
                    </a:p>
                  </a:txBody>
                  <a:tcPr marL="9195" marR="9195" marT="9195" marB="0" anchor="b">
                    <a:lnL>
                      <a:noFill/>
                    </a:lnL>
                    <a:lnR>
                      <a:noFill/>
                    </a:lnR>
                    <a:lnT>
                      <a:noFill/>
                    </a:lnT>
                    <a:lnB>
                      <a:noFill/>
                    </a:lnB>
                  </a:tcPr>
                </a:tc>
              </a:tr>
              <a:tr h="190840">
                <a:tc>
                  <a:txBody>
                    <a:bodyPr/>
                    <a:lstStyle/>
                    <a:p>
                      <a:pPr algn="l" fontAlgn="b"/>
                      <a:r>
                        <a:rPr lang="tr-TR" sz="1200" b="0" i="0" u="none" strike="noStrike">
                          <a:solidFill>
                            <a:srgbClr val="000000"/>
                          </a:solidFill>
                          <a:latin typeface="Arial"/>
                        </a:rPr>
                        <a:t> Otomotiv Endüstrisi</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5,46</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12,11</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000000"/>
                          </a:solidFill>
                          <a:latin typeface="Arial"/>
                        </a:rPr>
                        <a:t>121,90%</a:t>
                      </a:r>
                    </a:p>
                  </a:txBody>
                  <a:tcPr marL="9195" marR="9195" marT="9195" marB="0" anchor="b">
                    <a:lnL>
                      <a:noFill/>
                    </a:lnL>
                    <a:lnR>
                      <a:noFill/>
                    </a:lnR>
                    <a:lnT>
                      <a:noFill/>
                    </a:lnT>
                    <a:lnB>
                      <a:noFill/>
                    </a:lnB>
                  </a:tcPr>
                </a:tc>
              </a:tr>
              <a:tr h="190840">
                <a:tc>
                  <a:txBody>
                    <a:bodyPr/>
                    <a:lstStyle/>
                    <a:p>
                      <a:pPr algn="l" fontAlgn="b"/>
                      <a:r>
                        <a:rPr lang="tr-TR" sz="1200" b="0" i="0" u="none" strike="noStrike">
                          <a:solidFill>
                            <a:srgbClr val="000000"/>
                          </a:solidFill>
                          <a:latin typeface="Arial"/>
                        </a:rPr>
                        <a:t> Savunma ve Havacılık Sanayii</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0,00</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0,00</a:t>
                      </a:r>
                    </a:p>
                  </a:txBody>
                  <a:tcPr marL="9195" marR="9195" marT="9195" marB="0" anchor="b">
                    <a:lnL>
                      <a:noFill/>
                    </a:lnL>
                    <a:lnR>
                      <a:noFill/>
                    </a:lnR>
                    <a:lnT>
                      <a:noFill/>
                    </a:lnT>
                    <a:lnB>
                      <a:noFill/>
                    </a:lnB>
                  </a:tcPr>
                </a:tc>
                <a:tc>
                  <a:txBody>
                    <a:bodyPr/>
                    <a:lstStyle/>
                    <a:p>
                      <a:pPr algn="l" fontAlgn="b"/>
                      <a:endParaRPr lang="tr-TR" sz="1200" b="0" i="0" u="none" strike="noStrike" dirty="0">
                        <a:solidFill>
                          <a:srgbClr val="000000"/>
                        </a:solidFill>
                        <a:latin typeface="Arial"/>
                      </a:endParaRPr>
                    </a:p>
                  </a:txBody>
                  <a:tcPr marL="9195" marR="9195" marT="9195" marB="0" anchor="b">
                    <a:lnL>
                      <a:noFill/>
                    </a:lnL>
                    <a:lnR>
                      <a:noFill/>
                    </a:lnR>
                    <a:lnT>
                      <a:noFill/>
                    </a:lnT>
                    <a:lnB>
                      <a:noFill/>
                    </a:lnB>
                  </a:tcPr>
                </a:tc>
              </a:tr>
              <a:tr h="190840">
                <a:tc>
                  <a:txBody>
                    <a:bodyPr/>
                    <a:lstStyle/>
                    <a:p>
                      <a:pPr algn="l" fontAlgn="b"/>
                      <a:r>
                        <a:rPr lang="tr-TR" sz="1200" b="0" i="0" u="none" strike="noStrike" dirty="0">
                          <a:solidFill>
                            <a:srgbClr val="FF0000"/>
                          </a:solidFill>
                          <a:latin typeface="Arial"/>
                        </a:rPr>
                        <a:t> Su Ürünleri ve Hayvansal Mamuller</a:t>
                      </a:r>
                    </a:p>
                  </a:txBody>
                  <a:tcPr marL="9195" marR="9195" marT="9195" marB="0" anchor="b">
                    <a:lnL>
                      <a:noFill/>
                    </a:lnL>
                    <a:lnR>
                      <a:noFill/>
                    </a:lnR>
                    <a:lnT>
                      <a:noFill/>
                    </a:lnT>
                    <a:lnB>
                      <a:noFill/>
                    </a:lnB>
                  </a:tcPr>
                </a:tc>
                <a:tc>
                  <a:txBody>
                    <a:bodyPr/>
                    <a:lstStyle/>
                    <a:p>
                      <a:pPr algn="r" fontAlgn="b"/>
                      <a:r>
                        <a:rPr lang="tr-TR" sz="1200" b="0" i="0" u="none" strike="noStrike">
                          <a:solidFill>
                            <a:srgbClr val="FF0000"/>
                          </a:solidFill>
                          <a:latin typeface="Arial"/>
                        </a:rPr>
                        <a:t>3.121,92</a:t>
                      </a:r>
                    </a:p>
                  </a:txBody>
                  <a:tcPr marL="9195" marR="9195" marT="9195" marB="0" anchor="b">
                    <a:lnL>
                      <a:noFill/>
                    </a:lnL>
                    <a:lnR>
                      <a:noFill/>
                    </a:lnR>
                    <a:lnT>
                      <a:noFill/>
                    </a:lnT>
                    <a:lnB>
                      <a:noFill/>
                    </a:lnB>
                  </a:tcPr>
                </a:tc>
                <a:tc>
                  <a:txBody>
                    <a:bodyPr/>
                    <a:lstStyle/>
                    <a:p>
                      <a:pPr algn="r" fontAlgn="b"/>
                      <a:r>
                        <a:rPr lang="tr-TR" sz="1200" b="0" i="0" u="none" strike="noStrike">
                          <a:solidFill>
                            <a:srgbClr val="FF0000"/>
                          </a:solidFill>
                          <a:latin typeface="Arial"/>
                        </a:rPr>
                        <a:t>2.521,68</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FF0000"/>
                          </a:solidFill>
                          <a:latin typeface="Arial"/>
                        </a:rPr>
                        <a:t>-19,23%</a:t>
                      </a:r>
                    </a:p>
                  </a:txBody>
                  <a:tcPr marL="9195" marR="9195" marT="9195" marB="0" anchor="b">
                    <a:lnL>
                      <a:noFill/>
                    </a:lnL>
                    <a:lnR>
                      <a:noFill/>
                    </a:lnR>
                    <a:lnT>
                      <a:noFill/>
                    </a:lnT>
                    <a:lnB>
                      <a:noFill/>
                    </a:lnB>
                  </a:tcPr>
                </a:tc>
              </a:tr>
              <a:tr h="190840">
                <a:tc>
                  <a:txBody>
                    <a:bodyPr/>
                    <a:lstStyle/>
                    <a:p>
                      <a:pPr algn="l" fontAlgn="b"/>
                      <a:r>
                        <a:rPr lang="tr-TR" sz="1200" b="0" i="0" u="none" strike="noStrike" dirty="0">
                          <a:solidFill>
                            <a:srgbClr val="FF0000"/>
                          </a:solidFill>
                          <a:latin typeface="Arial"/>
                        </a:rPr>
                        <a:t> Tekstil ve Hammaddeleri</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FF0000"/>
                          </a:solidFill>
                          <a:latin typeface="Arial"/>
                        </a:rPr>
                        <a:t>3.203,25</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FF0000"/>
                          </a:solidFill>
                          <a:latin typeface="Arial"/>
                        </a:rPr>
                        <a:t>4.057,03</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FF0000"/>
                          </a:solidFill>
                          <a:latin typeface="Arial"/>
                        </a:rPr>
                        <a:t>26,65%</a:t>
                      </a:r>
                    </a:p>
                  </a:txBody>
                  <a:tcPr marL="9195" marR="9195" marT="9195" marB="0" anchor="b">
                    <a:lnL>
                      <a:noFill/>
                    </a:lnL>
                    <a:lnR>
                      <a:noFill/>
                    </a:lnR>
                    <a:lnT>
                      <a:noFill/>
                    </a:lnT>
                    <a:lnB>
                      <a:noFill/>
                    </a:lnB>
                  </a:tcPr>
                </a:tc>
              </a:tr>
              <a:tr h="190840">
                <a:tc>
                  <a:txBody>
                    <a:bodyPr/>
                    <a:lstStyle/>
                    <a:p>
                      <a:pPr algn="l" fontAlgn="b"/>
                      <a:r>
                        <a:rPr lang="tr-TR" sz="1200" b="0" i="0" u="none" strike="noStrike" dirty="0">
                          <a:solidFill>
                            <a:srgbClr val="000000"/>
                          </a:solidFill>
                          <a:latin typeface="Arial"/>
                        </a:rPr>
                        <a:t> Yaş Meyve ve Sebze  </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000000"/>
                          </a:solidFill>
                          <a:latin typeface="Arial"/>
                        </a:rPr>
                        <a:t>960,79</a:t>
                      </a:r>
                    </a:p>
                  </a:txBody>
                  <a:tcPr marL="9195" marR="9195" marT="9195" marB="0" anchor="b">
                    <a:lnL>
                      <a:noFill/>
                    </a:lnL>
                    <a:lnR>
                      <a:noFill/>
                    </a:lnR>
                    <a:lnT>
                      <a:noFill/>
                    </a:lnT>
                    <a:lnB>
                      <a:noFill/>
                    </a:lnB>
                  </a:tcPr>
                </a:tc>
                <a:tc>
                  <a:txBody>
                    <a:bodyPr/>
                    <a:lstStyle/>
                    <a:p>
                      <a:pPr algn="r" fontAlgn="b"/>
                      <a:r>
                        <a:rPr lang="tr-TR" sz="1200" b="0" i="0" u="none" strike="noStrike">
                          <a:solidFill>
                            <a:srgbClr val="000000"/>
                          </a:solidFill>
                          <a:latin typeface="Arial"/>
                        </a:rPr>
                        <a:t>1.199,71</a:t>
                      </a:r>
                    </a:p>
                  </a:txBody>
                  <a:tcPr marL="9195" marR="9195" marT="9195" marB="0" anchor="b">
                    <a:lnL>
                      <a:noFill/>
                    </a:lnL>
                    <a:lnR>
                      <a:noFill/>
                    </a:lnR>
                    <a:lnT>
                      <a:noFill/>
                    </a:lnT>
                    <a:lnB>
                      <a:noFill/>
                    </a:lnB>
                  </a:tcPr>
                </a:tc>
                <a:tc>
                  <a:txBody>
                    <a:bodyPr/>
                    <a:lstStyle/>
                    <a:p>
                      <a:pPr algn="r" fontAlgn="b"/>
                      <a:r>
                        <a:rPr lang="tr-TR" sz="1200" b="0" i="0" u="none" strike="noStrike" dirty="0">
                          <a:solidFill>
                            <a:srgbClr val="000000"/>
                          </a:solidFill>
                          <a:latin typeface="Arial"/>
                        </a:rPr>
                        <a:t>24,87%</a:t>
                      </a:r>
                    </a:p>
                  </a:txBody>
                  <a:tcPr marL="9195" marR="9195" marT="9195" marB="0" anchor="b">
                    <a:lnL>
                      <a:noFill/>
                    </a:lnL>
                    <a:lnR>
                      <a:noFill/>
                    </a:lnR>
                    <a:lnT>
                      <a:noFill/>
                    </a:lnT>
                    <a:lnB>
                      <a:noFill/>
                    </a:lnB>
                  </a:tcPr>
                </a:tc>
              </a:tr>
              <a:tr h="190840">
                <a:tc>
                  <a:txBody>
                    <a:bodyPr/>
                    <a:lstStyle/>
                    <a:p>
                      <a:pPr algn="l" fontAlgn="b"/>
                      <a:r>
                        <a:rPr lang="tr-TR" sz="1200" b="1" i="0" u="none" strike="noStrike">
                          <a:solidFill>
                            <a:srgbClr val="000000"/>
                          </a:solidFill>
                          <a:latin typeface="Arial"/>
                        </a:rPr>
                        <a:t>TOPLAM</a:t>
                      </a:r>
                    </a:p>
                  </a:txBody>
                  <a:tcPr marL="9195" marR="9195" marT="9195" marB="0" anchor="b">
                    <a:lnL>
                      <a:noFill/>
                    </a:lnL>
                    <a:lnR>
                      <a:noFill/>
                    </a:lnR>
                    <a:lnT>
                      <a:noFill/>
                    </a:lnT>
                    <a:lnB>
                      <a:noFill/>
                    </a:lnB>
                  </a:tcPr>
                </a:tc>
                <a:tc>
                  <a:txBody>
                    <a:bodyPr/>
                    <a:lstStyle/>
                    <a:p>
                      <a:pPr algn="r" fontAlgn="b"/>
                      <a:r>
                        <a:rPr lang="tr-TR" sz="1200" b="1" i="0" u="none" strike="noStrike">
                          <a:solidFill>
                            <a:srgbClr val="000000"/>
                          </a:solidFill>
                          <a:latin typeface="Arial"/>
                        </a:rPr>
                        <a:t>56.939,58</a:t>
                      </a:r>
                    </a:p>
                  </a:txBody>
                  <a:tcPr marL="9195" marR="9195" marT="9195" marB="0" anchor="b">
                    <a:lnL>
                      <a:noFill/>
                    </a:lnL>
                    <a:lnR>
                      <a:noFill/>
                    </a:lnR>
                    <a:lnT>
                      <a:noFill/>
                    </a:lnT>
                    <a:lnB>
                      <a:noFill/>
                    </a:lnB>
                  </a:tcPr>
                </a:tc>
                <a:tc>
                  <a:txBody>
                    <a:bodyPr/>
                    <a:lstStyle/>
                    <a:p>
                      <a:pPr algn="r" fontAlgn="b"/>
                      <a:r>
                        <a:rPr lang="tr-TR" sz="1200" b="1" i="0" u="none" strike="noStrike">
                          <a:solidFill>
                            <a:srgbClr val="000000"/>
                          </a:solidFill>
                          <a:latin typeface="Arial"/>
                        </a:rPr>
                        <a:t>59.892,79</a:t>
                      </a:r>
                    </a:p>
                  </a:txBody>
                  <a:tcPr marL="9195" marR="9195" marT="9195" marB="0" anchor="b">
                    <a:lnL>
                      <a:noFill/>
                    </a:lnL>
                    <a:lnR>
                      <a:noFill/>
                    </a:lnR>
                    <a:lnT>
                      <a:noFill/>
                    </a:lnT>
                    <a:lnB>
                      <a:noFill/>
                    </a:lnB>
                  </a:tcPr>
                </a:tc>
                <a:tc>
                  <a:txBody>
                    <a:bodyPr/>
                    <a:lstStyle/>
                    <a:p>
                      <a:pPr algn="r" fontAlgn="b"/>
                      <a:r>
                        <a:rPr lang="tr-TR" sz="1200" b="1" i="0" u="none" strike="noStrike" dirty="0">
                          <a:solidFill>
                            <a:srgbClr val="000000"/>
                          </a:solidFill>
                          <a:latin typeface="Arial"/>
                        </a:rPr>
                        <a:t>5,19%</a:t>
                      </a:r>
                    </a:p>
                  </a:txBody>
                  <a:tcPr marL="9195" marR="9195" marT="9195" marB="0" anchor="b">
                    <a:lnL>
                      <a:noFill/>
                    </a:lnL>
                    <a:lnR>
                      <a:noFill/>
                    </a:lnR>
                    <a:lnT>
                      <a:noFill/>
                    </a:lnT>
                    <a:lnB>
                      <a:noFill/>
                    </a:lnB>
                  </a:tcPr>
                </a:tc>
              </a:tr>
            </a:tbl>
          </a:graphicData>
        </a:graphic>
      </p:graphicFrame>
    </p:spTree>
    <p:extLst>
      <p:ext uri="{BB962C8B-B14F-4D97-AF65-F5344CB8AC3E}">
        <p14:creationId xmlns:p14="http://schemas.microsoft.com/office/powerpoint/2010/main" xmlns="" val="4871319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00034" y="857232"/>
            <a:ext cx="8305800" cy="653210"/>
          </a:xfrm>
        </p:spPr>
        <p:txBody>
          <a:bodyPr>
            <a:noAutofit/>
          </a:bodyPr>
          <a:lstStyle/>
          <a:p>
            <a:pPr algn="ctr"/>
            <a:r>
              <a:rPr lang="tr-TR" sz="3600" b="1" dirty="0" smtClean="0"/>
              <a:t>Malatya Yatırım Teşvik </a:t>
            </a:r>
            <a:r>
              <a:rPr lang="tr-TR" sz="3600" b="1" dirty="0" smtClean="0"/>
              <a:t>Verileri </a:t>
            </a:r>
            <a:br>
              <a:rPr lang="tr-TR" sz="3600" b="1" dirty="0" smtClean="0"/>
            </a:br>
            <a:r>
              <a:rPr lang="tr-TR" sz="3600" b="1" dirty="0" smtClean="0"/>
              <a:t>(Ekonomi Bakanlığı)</a:t>
            </a:r>
            <a:endParaRPr lang="tr-TR" sz="3600" b="1" dirty="0"/>
          </a:p>
        </p:txBody>
      </p:sp>
      <p:graphicFrame>
        <p:nvGraphicFramePr>
          <p:cNvPr id="5" name="İçerik Yer Tutucusu 3"/>
          <p:cNvGraphicFramePr>
            <a:graphicFrameLocks/>
          </p:cNvGraphicFramePr>
          <p:nvPr>
            <p:extLst>
              <p:ext uri="{D42A27DB-BD31-4B8C-83A1-F6EECF244321}">
                <p14:modId xmlns:p14="http://schemas.microsoft.com/office/powerpoint/2010/main" xmlns="" val="147280632"/>
              </p:ext>
            </p:extLst>
          </p:nvPr>
        </p:nvGraphicFramePr>
        <p:xfrm>
          <a:off x="500034" y="1714489"/>
          <a:ext cx="8215372" cy="4857782"/>
        </p:xfrm>
        <a:graphic>
          <a:graphicData uri="http://schemas.openxmlformats.org/drawingml/2006/table">
            <a:tbl>
              <a:tblPr firstRow="1" firstCol="1" bandRow="1"/>
              <a:tblGrid>
                <a:gridCol w="2053843"/>
                <a:gridCol w="2053843"/>
                <a:gridCol w="2053843"/>
                <a:gridCol w="2053843"/>
              </a:tblGrid>
              <a:tr h="701039">
                <a:tc>
                  <a:txBody>
                    <a:bodyPr/>
                    <a:lstStyle/>
                    <a:p>
                      <a:pPr>
                        <a:lnSpc>
                          <a:spcPct val="115000"/>
                        </a:lnSpc>
                        <a:spcAft>
                          <a:spcPts val="0"/>
                        </a:spcAft>
                      </a:pPr>
                      <a:r>
                        <a:rPr lang="tr-TR" sz="1600" b="1" dirty="0">
                          <a:effectLst/>
                          <a:latin typeface="Calibri"/>
                          <a:ea typeface="Calibri"/>
                          <a:cs typeface="Times New Roman"/>
                        </a:rPr>
                        <a:t>Yıllar</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a:effectLst/>
                          <a:latin typeface="Calibri"/>
                          <a:ea typeface="Calibri"/>
                          <a:cs typeface="Times New Roman"/>
                        </a:rPr>
                        <a:t>Belge Adedi</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a:effectLst/>
                          <a:latin typeface="Calibri"/>
                          <a:ea typeface="Calibri"/>
                          <a:cs typeface="Times New Roman"/>
                        </a:rPr>
                        <a:t>Yatırım Tutarı</a:t>
                      </a:r>
                      <a:endParaRPr lang="tr-TR" sz="1600" dirty="0">
                        <a:effectLst/>
                        <a:latin typeface="Calibri"/>
                        <a:ea typeface="Calibri"/>
                        <a:cs typeface="Times New Roman"/>
                      </a:endParaRPr>
                    </a:p>
                    <a:p>
                      <a:pPr algn="ctr">
                        <a:lnSpc>
                          <a:spcPct val="115000"/>
                        </a:lnSpc>
                        <a:spcAft>
                          <a:spcPts val="0"/>
                        </a:spcAft>
                      </a:pPr>
                      <a:r>
                        <a:rPr lang="tr-TR" sz="1600" b="1" dirty="0">
                          <a:effectLst/>
                          <a:latin typeface="Calibri"/>
                          <a:ea typeface="Calibri"/>
                          <a:cs typeface="Times New Roman"/>
                        </a:rPr>
                        <a:t>(milyon TL)</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a:effectLst/>
                          <a:latin typeface="Calibri"/>
                          <a:ea typeface="Calibri"/>
                          <a:cs typeface="Times New Roman"/>
                        </a:rPr>
                        <a:t>İstihdam</a:t>
                      </a:r>
                      <a:endParaRPr lang="tr-TR"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3697">
                <a:tc>
                  <a:txBody>
                    <a:bodyPr/>
                    <a:lstStyle/>
                    <a:p>
                      <a:pPr>
                        <a:lnSpc>
                          <a:spcPct val="115000"/>
                        </a:lnSpc>
                        <a:spcAft>
                          <a:spcPts val="0"/>
                        </a:spcAft>
                      </a:pPr>
                      <a:r>
                        <a:rPr lang="tr-TR" sz="1600" dirty="0" smtClean="0">
                          <a:effectLst/>
                          <a:latin typeface="Calibri"/>
                          <a:ea typeface="Calibri"/>
                          <a:cs typeface="Times New Roman"/>
                        </a:rPr>
                        <a:t>2013 Ocak</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6</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19</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72</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8258">
                <a:tc>
                  <a:txBody>
                    <a:bodyPr/>
                    <a:lstStyle/>
                    <a:p>
                      <a:pPr>
                        <a:lnSpc>
                          <a:spcPct val="115000"/>
                        </a:lnSpc>
                        <a:spcAft>
                          <a:spcPts val="0"/>
                        </a:spcAft>
                      </a:pPr>
                      <a:r>
                        <a:rPr lang="tr-TR" sz="1600" dirty="0" smtClean="0">
                          <a:effectLst/>
                          <a:latin typeface="Calibri"/>
                          <a:ea typeface="Calibri"/>
                          <a:cs typeface="Times New Roman"/>
                        </a:rPr>
                        <a:t>2014 Ocak</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3</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33</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135</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3697">
                <a:tc>
                  <a:txBody>
                    <a:bodyPr/>
                    <a:lstStyle/>
                    <a:p>
                      <a:pPr>
                        <a:lnSpc>
                          <a:spcPct val="115000"/>
                        </a:lnSpc>
                        <a:spcAft>
                          <a:spcPts val="0"/>
                        </a:spcAft>
                      </a:pPr>
                      <a:r>
                        <a:rPr lang="tr-TR" sz="1600" dirty="0" smtClean="0">
                          <a:effectLst/>
                          <a:latin typeface="Calibri"/>
                          <a:ea typeface="Calibri"/>
                          <a:cs typeface="Times New Roman"/>
                        </a:rPr>
                        <a:t>2015 Ocak</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1</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3</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50</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3697">
                <a:tc>
                  <a:txBody>
                    <a:bodyPr/>
                    <a:lstStyle/>
                    <a:p>
                      <a:pPr>
                        <a:lnSpc>
                          <a:spcPct val="115000"/>
                        </a:lnSpc>
                        <a:spcAft>
                          <a:spcPts val="0"/>
                        </a:spcAft>
                      </a:pPr>
                      <a:r>
                        <a:rPr lang="tr-TR" sz="1600" b="0" dirty="0" smtClean="0">
                          <a:effectLst/>
                          <a:latin typeface="Calibri"/>
                          <a:ea typeface="Calibri"/>
                          <a:cs typeface="Times New Roman"/>
                        </a:rPr>
                        <a:t>2016 Ocak</a:t>
                      </a:r>
                      <a:endParaRPr lang="tr-TR" sz="1600" b="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3</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10</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6</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3697">
                <a:tc>
                  <a:txBody>
                    <a:bodyPr/>
                    <a:lstStyle/>
                    <a:p>
                      <a:pPr>
                        <a:lnSpc>
                          <a:spcPct val="115000"/>
                        </a:lnSpc>
                        <a:spcAft>
                          <a:spcPts val="0"/>
                        </a:spcAft>
                      </a:pPr>
                      <a:r>
                        <a:rPr lang="tr-TR" sz="1600" b="0" dirty="0" smtClean="0">
                          <a:solidFill>
                            <a:schemeClr val="tx1"/>
                          </a:solidFill>
                          <a:effectLst/>
                          <a:latin typeface="Calibri"/>
                          <a:ea typeface="Calibri"/>
                          <a:cs typeface="Times New Roman"/>
                        </a:rPr>
                        <a:t>2017 Ocak</a:t>
                      </a:r>
                      <a:endParaRPr lang="tr-TR" sz="1600" b="0" dirty="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solidFill>
                            <a:schemeClr val="tx1"/>
                          </a:solidFill>
                          <a:effectLst/>
                          <a:latin typeface="Calibri"/>
                          <a:ea typeface="Calibri"/>
                          <a:cs typeface="Times New Roman"/>
                        </a:rPr>
                        <a:t>5</a:t>
                      </a:r>
                      <a:endParaRPr lang="tr-TR" sz="1600" b="1" dirty="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solidFill>
                            <a:schemeClr val="tx1"/>
                          </a:solidFill>
                          <a:effectLst/>
                          <a:latin typeface="Calibri"/>
                          <a:ea typeface="Calibri"/>
                          <a:cs typeface="Times New Roman"/>
                        </a:rPr>
                        <a:t>190</a:t>
                      </a:r>
                      <a:endParaRPr lang="tr-TR" sz="1600" b="1" dirty="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solidFill>
                            <a:schemeClr val="tx1"/>
                          </a:solidFill>
                          <a:effectLst/>
                          <a:latin typeface="Calibri"/>
                          <a:ea typeface="Calibri"/>
                          <a:cs typeface="Times New Roman"/>
                        </a:rPr>
                        <a:t>304</a:t>
                      </a:r>
                      <a:endParaRPr lang="tr-TR" sz="1600" b="1" dirty="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3697">
                <a:tc>
                  <a:txBody>
                    <a:bodyPr/>
                    <a:lstStyle/>
                    <a:p>
                      <a:pPr>
                        <a:lnSpc>
                          <a:spcPct val="115000"/>
                        </a:lnSpc>
                        <a:spcAft>
                          <a:spcPts val="0"/>
                        </a:spcAft>
                      </a:pPr>
                      <a:r>
                        <a:rPr lang="tr-TR" sz="1600" b="0" dirty="0" smtClean="0">
                          <a:solidFill>
                            <a:srgbClr val="FF0000"/>
                          </a:solidFill>
                          <a:effectLst/>
                          <a:latin typeface="Calibri"/>
                          <a:ea typeface="Calibri"/>
                          <a:cs typeface="Times New Roman"/>
                        </a:rPr>
                        <a:t>2018 Ocak</a:t>
                      </a:r>
                      <a:endParaRPr lang="tr-TR" sz="1600" b="0"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solidFill>
                            <a:srgbClr val="FF0000"/>
                          </a:solidFill>
                          <a:effectLst/>
                          <a:latin typeface="Calibri"/>
                          <a:ea typeface="Calibri"/>
                          <a:cs typeface="Times New Roman"/>
                        </a:rPr>
                        <a:t>10</a:t>
                      </a:r>
                      <a:endParaRPr lang="tr-TR" sz="1600" b="1"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solidFill>
                            <a:srgbClr val="FF0000"/>
                          </a:solidFill>
                          <a:effectLst/>
                          <a:latin typeface="Calibri"/>
                          <a:ea typeface="Calibri"/>
                          <a:cs typeface="Times New Roman"/>
                        </a:rPr>
                        <a:t>76</a:t>
                      </a:r>
                      <a:endParaRPr lang="tr-TR" sz="1600" b="1"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solidFill>
                            <a:srgbClr val="FF0000"/>
                          </a:solidFill>
                          <a:effectLst/>
                          <a:latin typeface="Calibri"/>
                          <a:ea typeface="Calibri"/>
                          <a:cs typeface="Times New Roman"/>
                        </a:rPr>
                        <a:t>646</a:t>
                      </a:r>
                      <a:endParaRPr lang="tr-TR" sz="1600" b="1"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36973264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928670"/>
            <a:ext cx="8305800" cy="724648"/>
          </a:xfrm>
        </p:spPr>
        <p:txBody>
          <a:bodyPr>
            <a:normAutofit fontScale="90000"/>
          </a:bodyPr>
          <a:lstStyle/>
          <a:p>
            <a:pPr algn="ctr"/>
            <a:r>
              <a:rPr lang="tr-TR" sz="4000" b="1" dirty="0" smtClean="0"/>
              <a:t>Malatya’da Kurulan </a:t>
            </a:r>
            <a:r>
              <a:rPr lang="tr-TR" sz="4000" b="1" dirty="0" smtClean="0"/>
              <a:t>Kapanan Şirket </a:t>
            </a:r>
            <a:r>
              <a:rPr lang="tr-TR" sz="4000" b="1" dirty="0" smtClean="0"/>
              <a:t>Sayısı (TOBB)</a:t>
            </a:r>
            <a:endParaRPr lang="tr-TR" sz="4000" b="1" dirty="0"/>
          </a:p>
        </p:txBody>
      </p:sp>
      <p:graphicFrame>
        <p:nvGraphicFramePr>
          <p:cNvPr id="4" name="3 Tablo"/>
          <p:cNvGraphicFramePr>
            <a:graphicFrameLocks noGrp="1"/>
          </p:cNvGraphicFramePr>
          <p:nvPr/>
        </p:nvGraphicFramePr>
        <p:xfrm>
          <a:off x="357158" y="1928801"/>
          <a:ext cx="8429684" cy="4500596"/>
        </p:xfrm>
        <a:graphic>
          <a:graphicData uri="http://schemas.openxmlformats.org/drawingml/2006/table">
            <a:tbl>
              <a:tblPr/>
              <a:tblGrid>
                <a:gridCol w="567656"/>
                <a:gridCol w="354784"/>
                <a:gridCol w="567656"/>
                <a:gridCol w="567656"/>
                <a:gridCol w="496698"/>
                <a:gridCol w="581846"/>
                <a:gridCol w="510891"/>
                <a:gridCol w="586578"/>
                <a:gridCol w="567656"/>
                <a:gridCol w="397357"/>
                <a:gridCol w="605499"/>
                <a:gridCol w="567656"/>
                <a:gridCol w="468316"/>
                <a:gridCol w="581846"/>
                <a:gridCol w="454125"/>
                <a:gridCol w="553464"/>
              </a:tblGrid>
              <a:tr h="1317111">
                <a:tc gridSpan="8">
                  <a:txBody>
                    <a:bodyPr/>
                    <a:lstStyle/>
                    <a:p>
                      <a:pPr algn="ctr" fontAlgn="ctr"/>
                      <a:r>
                        <a:rPr lang="tr-TR" sz="1200" b="1" i="0" u="none" strike="noStrike" dirty="0">
                          <a:solidFill>
                            <a:srgbClr val="000000"/>
                          </a:solidFill>
                          <a:latin typeface="Calibri"/>
                        </a:rPr>
                        <a:t>2018 OCAK (BİR AYLIK)</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DD9C3"/>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8">
                  <a:txBody>
                    <a:bodyPr/>
                    <a:lstStyle/>
                    <a:p>
                      <a:pPr algn="ctr" fontAlgn="ctr"/>
                      <a:r>
                        <a:rPr lang="tr-TR" sz="1200" b="1" i="0" u="none" strike="noStrike" dirty="0">
                          <a:solidFill>
                            <a:srgbClr val="000000"/>
                          </a:solidFill>
                          <a:latin typeface="Calibri"/>
                        </a:rPr>
                        <a:t>2017 OCAK (BİR AYLIK)</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DD9C3"/>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202581">
                <a:tc gridSpan="3">
                  <a:txBody>
                    <a:bodyPr/>
                    <a:lstStyle/>
                    <a:p>
                      <a:pPr algn="ctr" fontAlgn="ctr"/>
                      <a:r>
                        <a:rPr lang="tr-TR" sz="1200" b="1" i="0" u="none" strike="noStrike">
                          <a:solidFill>
                            <a:srgbClr val="000000"/>
                          </a:solidFill>
                          <a:latin typeface="Calibri"/>
                        </a:rPr>
                        <a:t>KURULAN</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tr-TR"/>
                    </a:p>
                  </a:txBody>
                  <a:tcPr/>
                </a:tc>
                <a:tc hMerge="1">
                  <a:txBody>
                    <a:bodyPr/>
                    <a:lstStyle/>
                    <a:p>
                      <a:endParaRPr lang="tr-TR"/>
                    </a:p>
                  </a:txBody>
                  <a:tcPr/>
                </a:tc>
                <a:tc gridSpan="2">
                  <a:txBody>
                    <a:bodyPr/>
                    <a:lstStyle/>
                    <a:p>
                      <a:pPr algn="ctr" fontAlgn="ctr"/>
                      <a:r>
                        <a:rPr lang="tr-TR" sz="1200" b="1" i="0" u="none" strike="noStrike">
                          <a:solidFill>
                            <a:srgbClr val="000000"/>
                          </a:solidFill>
                          <a:latin typeface="Calibri"/>
                        </a:rPr>
                        <a:t>TASFİYE</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tr-TR"/>
                    </a:p>
                  </a:txBody>
                  <a:tcPr/>
                </a:tc>
                <a:tc gridSpan="3">
                  <a:txBody>
                    <a:bodyPr/>
                    <a:lstStyle/>
                    <a:p>
                      <a:pPr algn="ctr" fontAlgn="ctr"/>
                      <a:r>
                        <a:rPr lang="tr-TR" sz="1200" b="1" i="0" u="none" strike="noStrike" dirty="0">
                          <a:solidFill>
                            <a:srgbClr val="000000"/>
                          </a:solidFill>
                          <a:latin typeface="Calibri"/>
                        </a:rPr>
                        <a:t>KAPANAN</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tr-TR"/>
                    </a:p>
                  </a:txBody>
                  <a:tcPr/>
                </a:tc>
                <a:tc hMerge="1">
                  <a:txBody>
                    <a:bodyPr/>
                    <a:lstStyle/>
                    <a:p>
                      <a:endParaRPr lang="tr-TR"/>
                    </a:p>
                  </a:txBody>
                  <a:tcPr/>
                </a:tc>
                <a:tc gridSpan="3">
                  <a:txBody>
                    <a:bodyPr/>
                    <a:lstStyle/>
                    <a:p>
                      <a:pPr algn="ctr" fontAlgn="ctr"/>
                      <a:r>
                        <a:rPr lang="tr-TR" sz="1200" b="1" i="0" u="none" strike="noStrike">
                          <a:solidFill>
                            <a:srgbClr val="000000"/>
                          </a:solidFill>
                          <a:latin typeface="Calibri"/>
                        </a:rPr>
                        <a:t>KURULAN</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tr-TR"/>
                    </a:p>
                  </a:txBody>
                  <a:tcPr/>
                </a:tc>
                <a:tc hMerge="1">
                  <a:txBody>
                    <a:bodyPr/>
                    <a:lstStyle/>
                    <a:p>
                      <a:endParaRPr lang="tr-TR"/>
                    </a:p>
                  </a:txBody>
                  <a:tcPr/>
                </a:tc>
                <a:tc gridSpan="2">
                  <a:txBody>
                    <a:bodyPr/>
                    <a:lstStyle/>
                    <a:p>
                      <a:pPr algn="ctr" fontAlgn="ctr"/>
                      <a:r>
                        <a:rPr lang="tr-TR" sz="1200" b="1" i="0" u="none" strike="noStrike" dirty="0">
                          <a:solidFill>
                            <a:srgbClr val="000000"/>
                          </a:solidFill>
                          <a:latin typeface="Calibri"/>
                        </a:rPr>
                        <a:t>TASFİYE</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tr-TR"/>
                    </a:p>
                  </a:txBody>
                  <a:tcPr/>
                </a:tc>
                <a:tc gridSpan="3">
                  <a:txBody>
                    <a:bodyPr/>
                    <a:lstStyle/>
                    <a:p>
                      <a:pPr algn="ctr" fontAlgn="ctr"/>
                      <a:r>
                        <a:rPr lang="tr-TR" sz="1200" b="1" i="0" u="none" strike="noStrike" dirty="0">
                          <a:solidFill>
                            <a:srgbClr val="000000"/>
                          </a:solidFill>
                          <a:latin typeface="Calibri"/>
                        </a:rPr>
                        <a:t>KAPANAN</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tr-TR"/>
                    </a:p>
                  </a:txBody>
                  <a:tcPr/>
                </a:tc>
                <a:tc hMerge="1">
                  <a:txBody>
                    <a:bodyPr/>
                    <a:lstStyle/>
                    <a:p>
                      <a:endParaRPr lang="tr-TR"/>
                    </a:p>
                  </a:txBody>
                  <a:tcPr/>
                </a:tc>
              </a:tr>
              <a:tr h="778323">
                <a:tc>
                  <a:txBody>
                    <a:bodyPr/>
                    <a:lstStyle/>
                    <a:p>
                      <a:pPr algn="ctr" fontAlgn="ctr"/>
                      <a:r>
                        <a:rPr lang="tr-TR" sz="1200" b="1" i="0" u="none" strike="noStrike" dirty="0">
                          <a:solidFill>
                            <a:srgbClr val="000000"/>
                          </a:solidFill>
                          <a:latin typeface="Calibri"/>
                        </a:rPr>
                        <a:t>ŞİRKET</a:t>
                      </a:r>
                    </a:p>
                  </a:txBody>
                  <a:tcPr marL="9525" marR="9525" marT="9525" marB="0" vert="vert27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dirty="0">
                          <a:solidFill>
                            <a:srgbClr val="000000"/>
                          </a:solidFill>
                          <a:latin typeface="Calibri"/>
                        </a:rPr>
                        <a:t>KOOP.</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GER. KİŞİ</a:t>
                      </a:r>
                      <a:br>
                        <a:rPr lang="tr-TR" sz="1200" b="1" i="0" u="none" strike="noStrike">
                          <a:solidFill>
                            <a:srgbClr val="000000"/>
                          </a:solidFill>
                          <a:latin typeface="Calibri"/>
                        </a:rPr>
                      </a:br>
                      <a:r>
                        <a:rPr lang="tr-TR" sz="1200" b="1" i="0" u="none" strike="noStrike">
                          <a:solidFill>
                            <a:srgbClr val="000000"/>
                          </a:solidFill>
                          <a:latin typeface="Calibri"/>
                        </a:rPr>
                        <a:t>TİC. İŞL.</a:t>
                      </a:r>
                    </a:p>
                  </a:txBody>
                  <a:tcPr marL="9525" marR="9525" marT="9525" marB="0" vert="vert27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ŞİRKET</a:t>
                      </a:r>
                    </a:p>
                  </a:txBody>
                  <a:tcPr marL="9525" marR="9525" marT="9525" marB="0" vert="vert27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KOOP.</a:t>
                      </a:r>
                    </a:p>
                  </a:txBody>
                  <a:tcPr marL="9525" marR="9525" marT="9525" marB="0" vert="vert27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ŞİRKET</a:t>
                      </a:r>
                    </a:p>
                  </a:txBody>
                  <a:tcPr marL="9525" marR="9525" marT="9525" marB="0" vert="vert27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KOOP.</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GER. KİŞİ</a:t>
                      </a:r>
                      <a:br>
                        <a:rPr lang="tr-TR" sz="1200" b="1" i="0" u="none" strike="noStrike">
                          <a:solidFill>
                            <a:srgbClr val="000000"/>
                          </a:solidFill>
                          <a:latin typeface="Calibri"/>
                        </a:rPr>
                      </a:br>
                      <a:r>
                        <a:rPr lang="tr-TR" sz="1200" b="1" i="0" u="none" strike="noStrike">
                          <a:solidFill>
                            <a:srgbClr val="000000"/>
                          </a:solidFill>
                          <a:latin typeface="Calibri"/>
                        </a:rPr>
                        <a:t>TİC. İŞL.</a:t>
                      </a:r>
                    </a:p>
                  </a:txBody>
                  <a:tcPr marL="9525" marR="9525" marT="9525" marB="0" vert="vert27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ŞİRKET</a:t>
                      </a:r>
                    </a:p>
                  </a:txBody>
                  <a:tcPr marL="9525" marR="9525" marT="9525" marB="0" vert="vert27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KOOP.</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GER. KİŞİ</a:t>
                      </a:r>
                      <a:br>
                        <a:rPr lang="tr-TR" sz="1200" b="1" i="0" u="none" strike="noStrike">
                          <a:solidFill>
                            <a:srgbClr val="000000"/>
                          </a:solidFill>
                          <a:latin typeface="Calibri"/>
                        </a:rPr>
                      </a:br>
                      <a:r>
                        <a:rPr lang="tr-TR" sz="1200" b="1" i="0" u="none" strike="noStrike">
                          <a:solidFill>
                            <a:srgbClr val="000000"/>
                          </a:solidFill>
                          <a:latin typeface="Calibri"/>
                        </a:rPr>
                        <a:t>TİC. İŞL.</a:t>
                      </a:r>
                    </a:p>
                  </a:txBody>
                  <a:tcPr marL="9525" marR="9525" marT="9525" marB="0" vert="vert27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ŞİRKET</a:t>
                      </a:r>
                    </a:p>
                  </a:txBody>
                  <a:tcPr marL="9525" marR="9525" marT="9525" marB="0" vert="vert27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KOOP.</a:t>
                      </a:r>
                    </a:p>
                  </a:txBody>
                  <a:tcPr marL="9525" marR="9525" marT="9525" marB="0" vert="vert27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dirty="0">
                          <a:solidFill>
                            <a:srgbClr val="000000"/>
                          </a:solidFill>
                          <a:latin typeface="Calibri"/>
                        </a:rPr>
                        <a:t>ŞİRKET</a:t>
                      </a:r>
                    </a:p>
                  </a:txBody>
                  <a:tcPr marL="9525" marR="9525" marT="9525" marB="0" vert="vert27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KOOP.</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GER. KİŞİ</a:t>
                      </a:r>
                      <a:br>
                        <a:rPr lang="tr-TR" sz="1200" b="1" i="0" u="none" strike="noStrike">
                          <a:solidFill>
                            <a:srgbClr val="000000"/>
                          </a:solidFill>
                          <a:latin typeface="Calibri"/>
                        </a:rPr>
                      </a:br>
                      <a:r>
                        <a:rPr lang="tr-TR" sz="1200" b="1" i="0" u="none" strike="noStrike">
                          <a:solidFill>
                            <a:srgbClr val="000000"/>
                          </a:solidFill>
                          <a:latin typeface="Calibri"/>
                        </a:rPr>
                        <a:t>TİC. İŞL.</a:t>
                      </a:r>
                    </a:p>
                  </a:txBody>
                  <a:tcPr marL="9525" marR="9525" marT="9525" marB="0" vert="vert27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r>
              <a:tr h="1202581">
                <a:tc>
                  <a:txBody>
                    <a:bodyPr/>
                    <a:lstStyle/>
                    <a:p>
                      <a:pPr algn="r" fontAlgn="t"/>
                      <a:endParaRPr lang="tr-TR" sz="1200" b="0" i="0" u="none" strike="noStrike" dirty="0" smtClean="0">
                        <a:solidFill>
                          <a:srgbClr val="000000"/>
                        </a:solidFill>
                        <a:latin typeface="Calibri"/>
                      </a:endParaRPr>
                    </a:p>
                    <a:p>
                      <a:pPr algn="r" fontAlgn="t"/>
                      <a:endParaRPr lang="tr-TR" sz="1200" b="0" i="0" u="none" strike="noStrike" dirty="0" smtClean="0">
                        <a:solidFill>
                          <a:srgbClr val="000000"/>
                        </a:solidFill>
                        <a:latin typeface="Calibri"/>
                      </a:endParaRPr>
                    </a:p>
                    <a:p>
                      <a:pPr algn="r" fontAlgn="t"/>
                      <a:r>
                        <a:rPr lang="tr-TR" sz="1200" b="0" i="0" u="none" strike="noStrike" dirty="0" smtClean="0">
                          <a:solidFill>
                            <a:srgbClr val="000000"/>
                          </a:solidFill>
                          <a:latin typeface="Calibri"/>
                        </a:rPr>
                        <a:t>41</a:t>
                      </a:r>
                      <a:endParaRPr lang="tr-TR" sz="1200" b="0" i="0" u="none" strike="noStrike" dirty="0">
                        <a:solidFill>
                          <a:srgbClr val="000000"/>
                        </a:solidFill>
                        <a:latin typeface="Calibri"/>
                      </a:endParaRPr>
                    </a:p>
                  </a:txBody>
                  <a:tcPr marL="9525" marR="9525" marT="9525"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endParaRPr lang="tr-TR" sz="1200" b="0" i="0" u="none" strike="noStrike" dirty="0" smtClean="0">
                        <a:solidFill>
                          <a:srgbClr val="000000"/>
                        </a:solidFill>
                        <a:latin typeface="Calibri"/>
                      </a:endParaRPr>
                    </a:p>
                    <a:p>
                      <a:pPr algn="r" fontAlgn="t"/>
                      <a:endParaRPr lang="tr-TR" sz="1200" b="0" i="0" u="none" strike="noStrike" dirty="0" smtClean="0">
                        <a:solidFill>
                          <a:srgbClr val="000000"/>
                        </a:solidFill>
                        <a:latin typeface="Calibri"/>
                      </a:endParaRPr>
                    </a:p>
                    <a:p>
                      <a:pPr algn="r" fontAlgn="t"/>
                      <a:r>
                        <a:rPr lang="tr-TR" sz="1200" b="0" i="0" u="none" strike="noStrike" dirty="0" smtClean="0">
                          <a:solidFill>
                            <a:srgbClr val="000000"/>
                          </a:solidFill>
                          <a:latin typeface="Calibri"/>
                        </a:rPr>
                        <a:t>3</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endParaRPr lang="tr-TR" sz="1200" b="0" i="0" u="none" strike="noStrike" dirty="0" smtClean="0">
                        <a:solidFill>
                          <a:srgbClr val="000000"/>
                        </a:solidFill>
                        <a:latin typeface="Calibri"/>
                      </a:endParaRPr>
                    </a:p>
                    <a:p>
                      <a:pPr algn="r" fontAlgn="t"/>
                      <a:endParaRPr lang="tr-TR" sz="1200" b="0" i="0" u="none" strike="noStrike" dirty="0" smtClean="0">
                        <a:solidFill>
                          <a:srgbClr val="000000"/>
                        </a:solidFill>
                        <a:latin typeface="Calibri"/>
                      </a:endParaRPr>
                    </a:p>
                    <a:p>
                      <a:pPr algn="r" fontAlgn="t"/>
                      <a:r>
                        <a:rPr lang="tr-TR" sz="1200" b="0" i="0" u="none" strike="noStrike" dirty="0" smtClean="0">
                          <a:solidFill>
                            <a:srgbClr val="000000"/>
                          </a:solidFill>
                          <a:latin typeface="Calibri"/>
                        </a:rPr>
                        <a:t>32</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endParaRPr lang="tr-TR" sz="1200" b="0" i="0" u="none" strike="noStrike" dirty="0" smtClean="0">
                        <a:solidFill>
                          <a:srgbClr val="000000"/>
                        </a:solidFill>
                        <a:latin typeface="Calibri"/>
                      </a:endParaRPr>
                    </a:p>
                    <a:p>
                      <a:pPr algn="r" fontAlgn="t"/>
                      <a:endParaRPr lang="tr-TR" sz="1200" b="0" i="0" u="none" strike="noStrike" dirty="0" smtClean="0">
                        <a:solidFill>
                          <a:srgbClr val="000000"/>
                        </a:solidFill>
                        <a:latin typeface="Calibri"/>
                      </a:endParaRPr>
                    </a:p>
                    <a:p>
                      <a:pPr algn="r" fontAlgn="t"/>
                      <a:r>
                        <a:rPr lang="tr-TR" sz="1200" b="0" i="0" u="none" strike="noStrike" dirty="0" smtClean="0">
                          <a:solidFill>
                            <a:srgbClr val="000000"/>
                          </a:solidFill>
                          <a:latin typeface="Calibri"/>
                        </a:rPr>
                        <a:t>13</a:t>
                      </a:r>
                      <a:endParaRPr lang="tr-TR" sz="1200" b="0" i="0" u="none" strike="noStrike" dirty="0">
                        <a:solidFill>
                          <a:srgbClr val="000000"/>
                        </a:solidFill>
                        <a:latin typeface="Calibri"/>
                      </a:endParaRPr>
                    </a:p>
                  </a:txBody>
                  <a:tcPr marL="9525" marR="9525" marT="9525"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endParaRPr lang="tr-TR" sz="1200" b="0" i="0" u="none" strike="noStrike" dirty="0" smtClean="0">
                        <a:solidFill>
                          <a:srgbClr val="000000"/>
                        </a:solidFill>
                        <a:latin typeface="Calibri"/>
                      </a:endParaRPr>
                    </a:p>
                    <a:p>
                      <a:pPr algn="r" fontAlgn="t"/>
                      <a:endParaRPr lang="tr-TR" sz="1200" b="0" i="0" u="none" strike="noStrike" dirty="0" smtClean="0">
                        <a:solidFill>
                          <a:srgbClr val="000000"/>
                        </a:solidFill>
                        <a:latin typeface="Calibri"/>
                      </a:endParaRPr>
                    </a:p>
                    <a:p>
                      <a:pPr algn="r" fontAlgn="t"/>
                      <a:r>
                        <a:rPr lang="tr-TR" sz="1200" b="0" i="0" u="none" strike="noStrike" dirty="0" smtClean="0">
                          <a:solidFill>
                            <a:srgbClr val="000000"/>
                          </a:solidFill>
                          <a:latin typeface="Calibri"/>
                        </a:rPr>
                        <a:t>0</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endParaRPr lang="tr-TR" sz="1200" b="0" i="0" u="none" strike="noStrike" dirty="0" smtClean="0">
                        <a:solidFill>
                          <a:srgbClr val="000000"/>
                        </a:solidFill>
                        <a:latin typeface="Calibri"/>
                      </a:endParaRPr>
                    </a:p>
                    <a:p>
                      <a:pPr algn="r" fontAlgn="t"/>
                      <a:endParaRPr lang="tr-TR" sz="1200" b="0" i="0" u="none" strike="noStrike" dirty="0" smtClean="0">
                        <a:solidFill>
                          <a:srgbClr val="000000"/>
                        </a:solidFill>
                        <a:latin typeface="Calibri"/>
                      </a:endParaRPr>
                    </a:p>
                    <a:p>
                      <a:pPr algn="r" fontAlgn="t"/>
                      <a:r>
                        <a:rPr lang="tr-TR" sz="1200" b="0" i="0" u="none" strike="noStrike" dirty="0" smtClean="0">
                          <a:solidFill>
                            <a:srgbClr val="000000"/>
                          </a:solidFill>
                          <a:latin typeface="Calibri"/>
                        </a:rPr>
                        <a:t>5</a:t>
                      </a:r>
                      <a:endParaRPr lang="tr-TR" sz="1200" b="0" i="0" u="none" strike="noStrike" dirty="0">
                        <a:solidFill>
                          <a:srgbClr val="000000"/>
                        </a:solidFill>
                        <a:latin typeface="Calibri"/>
                      </a:endParaRPr>
                    </a:p>
                  </a:txBody>
                  <a:tcPr marL="9525" marR="9525" marT="9525"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endParaRPr lang="tr-TR" sz="1200" b="0" i="0" u="none" strike="noStrike" dirty="0" smtClean="0">
                        <a:solidFill>
                          <a:srgbClr val="000000"/>
                        </a:solidFill>
                        <a:latin typeface="Calibri"/>
                      </a:endParaRPr>
                    </a:p>
                    <a:p>
                      <a:pPr algn="r" fontAlgn="t"/>
                      <a:endParaRPr lang="tr-TR" sz="1200" b="0" i="0" u="none" strike="noStrike" dirty="0" smtClean="0">
                        <a:solidFill>
                          <a:srgbClr val="000000"/>
                        </a:solidFill>
                        <a:latin typeface="Calibri"/>
                      </a:endParaRPr>
                    </a:p>
                    <a:p>
                      <a:pPr algn="r" fontAlgn="t"/>
                      <a:r>
                        <a:rPr lang="tr-TR" sz="1200" b="0" i="0" u="none" strike="noStrike" dirty="0" smtClean="0">
                          <a:solidFill>
                            <a:srgbClr val="000000"/>
                          </a:solidFill>
                          <a:latin typeface="Calibri"/>
                        </a:rPr>
                        <a:t>3</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endParaRPr lang="tr-TR" sz="1200" b="0" i="0" u="none" strike="noStrike" dirty="0" smtClean="0">
                        <a:solidFill>
                          <a:srgbClr val="000000"/>
                        </a:solidFill>
                        <a:latin typeface="Calibri"/>
                      </a:endParaRPr>
                    </a:p>
                    <a:p>
                      <a:pPr algn="r" fontAlgn="t"/>
                      <a:endParaRPr lang="tr-TR" sz="1200" b="0" i="0" u="none" strike="noStrike" dirty="0" smtClean="0">
                        <a:solidFill>
                          <a:srgbClr val="000000"/>
                        </a:solidFill>
                        <a:latin typeface="Calibri"/>
                      </a:endParaRPr>
                    </a:p>
                    <a:p>
                      <a:pPr algn="r" fontAlgn="t"/>
                      <a:r>
                        <a:rPr lang="tr-TR" sz="1200" b="0" i="0" u="none" strike="noStrike" dirty="0" smtClean="0">
                          <a:solidFill>
                            <a:srgbClr val="000000"/>
                          </a:solidFill>
                          <a:latin typeface="Calibri"/>
                        </a:rPr>
                        <a:t>10</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endParaRPr lang="tr-TR" sz="1200" b="0" i="0" u="none" strike="noStrike" dirty="0" smtClean="0">
                        <a:solidFill>
                          <a:srgbClr val="000000"/>
                        </a:solidFill>
                        <a:latin typeface="Calibri"/>
                      </a:endParaRPr>
                    </a:p>
                    <a:p>
                      <a:pPr algn="r" fontAlgn="t"/>
                      <a:endParaRPr lang="tr-TR" sz="1200" b="0" i="0" u="none" strike="noStrike" dirty="0" smtClean="0">
                        <a:solidFill>
                          <a:srgbClr val="000000"/>
                        </a:solidFill>
                        <a:latin typeface="Calibri"/>
                      </a:endParaRPr>
                    </a:p>
                    <a:p>
                      <a:pPr algn="r" fontAlgn="t"/>
                      <a:r>
                        <a:rPr lang="tr-TR" sz="1200" b="0" i="0" u="none" strike="noStrike" dirty="0" smtClean="0">
                          <a:solidFill>
                            <a:srgbClr val="000000"/>
                          </a:solidFill>
                          <a:latin typeface="Calibri"/>
                        </a:rPr>
                        <a:t>31</a:t>
                      </a:r>
                      <a:endParaRPr lang="tr-TR" sz="1200" b="0" i="0" u="none" strike="noStrike" dirty="0">
                        <a:solidFill>
                          <a:srgbClr val="000000"/>
                        </a:solidFill>
                        <a:latin typeface="Calibri"/>
                      </a:endParaRPr>
                    </a:p>
                  </a:txBody>
                  <a:tcPr marL="9525" marR="9525" marT="9525"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endParaRPr lang="tr-TR" sz="1200" b="0" i="0" u="none" strike="noStrike" dirty="0" smtClean="0">
                        <a:solidFill>
                          <a:srgbClr val="000000"/>
                        </a:solidFill>
                        <a:latin typeface="Calibri"/>
                      </a:endParaRPr>
                    </a:p>
                    <a:p>
                      <a:pPr algn="r" fontAlgn="t"/>
                      <a:endParaRPr lang="tr-TR" sz="1200" b="0" i="0" u="none" strike="noStrike" dirty="0" smtClean="0">
                        <a:solidFill>
                          <a:srgbClr val="000000"/>
                        </a:solidFill>
                        <a:latin typeface="Calibri"/>
                      </a:endParaRPr>
                    </a:p>
                    <a:p>
                      <a:pPr algn="r" fontAlgn="t"/>
                      <a:r>
                        <a:rPr lang="tr-TR" sz="1200" b="0" i="0" u="none" strike="noStrike" dirty="0" smtClean="0">
                          <a:solidFill>
                            <a:srgbClr val="000000"/>
                          </a:solidFill>
                          <a:latin typeface="Calibri"/>
                        </a:rPr>
                        <a:t>1</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endParaRPr lang="tr-TR" sz="1200" b="0" i="0" u="none" strike="noStrike" dirty="0" smtClean="0">
                        <a:solidFill>
                          <a:srgbClr val="000000"/>
                        </a:solidFill>
                        <a:latin typeface="Calibri"/>
                      </a:endParaRPr>
                    </a:p>
                    <a:p>
                      <a:pPr algn="r" fontAlgn="t"/>
                      <a:endParaRPr lang="tr-TR" sz="1200" b="0" i="0" u="none" strike="noStrike" dirty="0" smtClean="0">
                        <a:solidFill>
                          <a:srgbClr val="000000"/>
                        </a:solidFill>
                        <a:latin typeface="Calibri"/>
                      </a:endParaRPr>
                    </a:p>
                    <a:p>
                      <a:pPr algn="r" fontAlgn="t"/>
                      <a:r>
                        <a:rPr lang="tr-TR" sz="1200" b="0" i="0" u="none" strike="noStrike" dirty="0" smtClean="0">
                          <a:solidFill>
                            <a:srgbClr val="000000"/>
                          </a:solidFill>
                          <a:latin typeface="Calibri"/>
                        </a:rPr>
                        <a:t>17</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endParaRPr lang="tr-TR" sz="1200" b="0" i="0" u="none" strike="noStrike" dirty="0" smtClean="0">
                        <a:solidFill>
                          <a:srgbClr val="000000"/>
                        </a:solidFill>
                        <a:latin typeface="Calibri"/>
                      </a:endParaRPr>
                    </a:p>
                    <a:p>
                      <a:pPr algn="r" fontAlgn="t"/>
                      <a:endParaRPr lang="tr-TR" sz="1200" b="0" i="0" u="none" strike="noStrike" dirty="0" smtClean="0">
                        <a:solidFill>
                          <a:srgbClr val="000000"/>
                        </a:solidFill>
                        <a:latin typeface="Calibri"/>
                      </a:endParaRPr>
                    </a:p>
                    <a:p>
                      <a:pPr algn="r" fontAlgn="t"/>
                      <a:r>
                        <a:rPr lang="tr-TR" sz="1200" b="0" i="0" u="none" strike="noStrike" dirty="0" smtClean="0">
                          <a:solidFill>
                            <a:srgbClr val="000000"/>
                          </a:solidFill>
                          <a:latin typeface="Calibri"/>
                        </a:rPr>
                        <a:t>7</a:t>
                      </a:r>
                      <a:endParaRPr lang="tr-TR" sz="1200" b="0" i="0" u="none" strike="noStrike" dirty="0">
                        <a:solidFill>
                          <a:srgbClr val="000000"/>
                        </a:solidFill>
                        <a:latin typeface="Calibri"/>
                      </a:endParaRPr>
                    </a:p>
                  </a:txBody>
                  <a:tcPr marL="9525" marR="9525" marT="9525"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endParaRPr lang="tr-TR" sz="1200" b="0" i="0" u="none" strike="noStrike" dirty="0" smtClean="0">
                        <a:solidFill>
                          <a:srgbClr val="000000"/>
                        </a:solidFill>
                        <a:latin typeface="Calibri"/>
                      </a:endParaRPr>
                    </a:p>
                    <a:p>
                      <a:pPr algn="r" fontAlgn="t"/>
                      <a:endParaRPr lang="tr-TR" sz="1200" b="0" i="0" u="none" strike="noStrike" dirty="0" smtClean="0">
                        <a:solidFill>
                          <a:srgbClr val="000000"/>
                        </a:solidFill>
                        <a:latin typeface="Calibri"/>
                      </a:endParaRPr>
                    </a:p>
                    <a:p>
                      <a:pPr algn="r" fontAlgn="t"/>
                      <a:r>
                        <a:rPr lang="tr-TR" sz="1200" b="0" i="0" u="none" strike="noStrike" dirty="0" smtClean="0">
                          <a:solidFill>
                            <a:srgbClr val="000000"/>
                          </a:solidFill>
                          <a:latin typeface="Calibri"/>
                        </a:rPr>
                        <a:t>1</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endParaRPr lang="tr-TR" sz="1200" b="0" i="0" u="none" strike="noStrike" dirty="0" smtClean="0">
                        <a:solidFill>
                          <a:srgbClr val="000000"/>
                        </a:solidFill>
                        <a:latin typeface="Calibri"/>
                      </a:endParaRPr>
                    </a:p>
                    <a:p>
                      <a:pPr algn="r" fontAlgn="t"/>
                      <a:endParaRPr lang="tr-TR" sz="1200" b="0" i="0" u="none" strike="noStrike" dirty="0" smtClean="0">
                        <a:solidFill>
                          <a:srgbClr val="000000"/>
                        </a:solidFill>
                        <a:latin typeface="Calibri"/>
                      </a:endParaRPr>
                    </a:p>
                    <a:p>
                      <a:pPr algn="r" fontAlgn="t"/>
                      <a:r>
                        <a:rPr lang="tr-TR" sz="1200" b="0" i="0" u="none" strike="noStrike" dirty="0" smtClean="0">
                          <a:solidFill>
                            <a:srgbClr val="000000"/>
                          </a:solidFill>
                          <a:latin typeface="Calibri"/>
                        </a:rPr>
                        <a:t>6</a:t>
                      </a:r>
                      <a:endParaRPr lang="tr-TR" sz="1200" b="0" i="0" u="none" strike="noStrike" dirty="0">
                        <a:solidFill>
                          <a:srgbClr val="000000"/>
                        </a:solidFill>
                        <a:latin typeface="Calibri"/>
                      </a:endParaRPr>
                    </a:p>
                  </a:txBody>
                  <a:tcPr marL="9525" marR="9525" marT="9525"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endParaRPr lang="tr-TR" sz="1200" b="0" i="0" u="none" strike="noStrike" dirty="0" smtClean="0">
                        <a:solidFill>
                          <a:srgbClr val="000000"/>
                        </a:solidFill>
                        <a:latin typeface="Calibri"/>
                      </a:endParaRPr>
                    </a:p>
                    <a:p>
                      <a:pPr algn="r" fontAlgn="t"/>
                      <a:endParaRPr lang="tr-TR" sz="1200" b="0" i="0" u="none" strike="noStrike" dirty="0" smtClean="0">
                        <a:solidFill>
                          <a:srgbClr val="000000"/>
                        </a:solidFill>
                        <a:latin typeface="Calibri"/>
                      </a:endParaRPr>
                    </a:p>
                    <a:p>
                      <a:pPr algn="r" fontAlgn="t"/>
                      <a:r>
                        <a:rPr lang="tr-TR" sz="1200" b="0" i="0" u="none" strike="noStrike" dirty="0" smtClean="0">
                          <a:solidFill>
                            <a:srgbClr val="000000"/>
                          </a:solidFill>
                          <a:latin typeface="Calibri"/>
                        </a:rPr>
                        <a:t>0</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endParaRPr lang="tr-TR" sz="1200" b="0" i="0" u="none" strike="noStrike" dirty="0" smtClean="0">
                        <a:solidFill>
                          <a:srgbClr val="000000"/>
                        </a:solidFill>
                        <a:latin typeface="Calibri"/>
                      </a:endParaRPr>
                    </a:p>
                    <a:p>
                      <a:pPr algn="r" fontAlgn="t"/>
                      <a:endParaRPr lang="tr-TR" sz="1200" b="0" i="0" u="none" strike="noStrike" dirty="0" smtClean="0">
                        <a:solidFill>
                          <a:srgbClr val="000000"/>
                        </a:solidFill>
                        <a:latin typeface="Calibri"/>
                      </a:endParaRPr>
                    </a:p>
                    <a:p>
                      <a:pPr algn="r" fontAlgn="t"/>
                      <a:r>
                        <a:rPr lang="tr-TR" sz="1200" b="0" i="0" u="none" strike="noStrike" dirty="0" smtClean="0">
                          <a:solidFill>
                            <a:srgbClr val="000000"/>
                          </a:solidFill>
                          <a:latin typeface="Calibri"/>
                        </a:rPr>
                        <a:t>16</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857232"/>
            <a:ext cx="8305800" cy="653210"/>
          </a:xfrm>
        </p:spPr>
        <p:txBody>
          <a:bodyPr>
            <a:noAutofit/>
          </a:bodyPr>
          <a:lstStyle/>
          <a:p>
            <a:pPr algn="ctr"/>
            <a:r>
              <a:rPr lang="tr-TR" sz="3600" b="1" dirty="0" smtClean="0"/>
              <a:t>Malatya Karşılıksız </a:t>
            </a:r>
            <a:r>
              <a:rPr lang="tr-TR" sz="3600" b="1" dirty="0" smtClean="0"/>
              <a:t>Çek </a:t>
            </a:r>
            <a:r>
              <a:rPr lang="tr-TR" sz="3600" b="1" dirty="0" smtClean="0"/>
              <a:t>Tutarları </a:t>
            </a:r>
            <a:br>
              <a:rPr lang="tr-TR" sz="3600" b="1" dirty="0" smtClean="0"/>
            </a:br>
            <a:r>
              <a:rPr lang="tr-TR" sz="3600" b="1" dirty="0" smtClean="0"/>
              <a:t>(</a:t>
            </a:r>
            <a:r>
              <a:rPr lang="tr-TR" sz="3600" b="1" dirty="0" smtClean="0"/>
              <a:t>Bin </a:t>
            </a:r>
            <a:r>
              <a:rPr lang="tr-TR" sz="3600" b="1" dirty="0" smtClean="0"/>
              <a:t>TL, TBB Risk Merkezi) </a:t>
            </a:r>
            <a:endParaRPr lang="tr-TR" sz="3600" b="1" dirty="0"/>
          </a:p>
        </p:txBody>
      </p:sp>
      <p:graphicFrame>
        <p:nvGraphicFramePr>
          <p:cNvPr id="4" name="İçerik Yer Tutucusu 3"/>
          <p:cNvGraphicFramePr>
            <a:graphicFrameLocks/>
          </p:cNvGraphicFramePr>
          <p:nvPr>
            <p:extLst>
              <p:ext uri="{D42A27DB-BD31-4B8C-83A1-F6EECF244321}">
                <p14:modId xmlns:p14="http://schemas.microsoft.com/office/powerpoint/2010/main" xmlns="" val="1031377693"/>
              </p:ext>
            </p:extLst>
          </p:nvPr>
        </p:nvGraphicFramePr>
        <p:xfrm>
          <a:off x="500035" y="1643047"/>
          <a:ext cx="8215372" cy="4594260"/>
        </p:xfrm>
        <a:graphic>
          <a:graphicData uri="http://schemas.openxmlformats.org/drawingml/2006/table">
            <a:tbl>
              <a:tblPr firstRow="1" firstCol="1" bandRow="1"/>
              <a:tblGrid>
                <a:gridCol w="1642556"/>
                <a:gridCol w="1643204"/>
                <a:gridCol w="1643204"/>
                <a:gridCol w="1643204"/>
                <a:gridCol w="1643204"/>
              </a:tblGrid>
              <a:tr h="612568">
                <a:tc>
                  <a:txBody>
                    <a:bodyPr/>
                    <a:lstStyle/>
                    <a:p>
                      <a:pPr algn="ctr">
                        <a:lnSpc>
                          <a:spcPct val="115000"/>
                        </a:lnSpc>
                        <a:spcAft>
                          <a:spcPts val="0"/>
                        </a:spcAft>
                      </a:pPr>
                      <a:r>
                        <a:rPr lang="tr-TR" sz="1600" b="1" dirty="0" smtClean="0">
                          <a:effectLst/>
                          <a:latin typeface="Calibri"/>
                          <a:ea typeface="Calibri"/>
                          <a:cs typeface="Times New Roman"/>
                        </a:rPr>
                        <a:t>Aylar</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2015</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2016</a:t>
                      </a:r>
                      <a:endParaRPr lang="tr-TR" sz="1600" dirty="0">
                        <a:effectLst/>
                        <a:latin typeface="Calibri"/>
                        <a:ea typeface="Calibri"/>
                        <a:cs typeface="Times New Roman"/>
                      </a:endParaRPr>
                    </a:p>
                    <a:p>
                      <a:pPr algn="ctr">
                        <a:lnSpc>
                          <a:spcPct val="115000"/>
                        </a:lnSpc>
                        <a:spcAft>
                          <a:spcPts val="0"/>
                        </a:spcAft>
                      </a:pPr>
                      <a:r>
                        <a:rPr lang="tr-TR" sz="1600" b="1" dirty="0">
                          <a:effectLst/>
                          <a:latin typeface="Calibri"/>
                          <a:ea typeface="Calibri"/>
                          <a:cs typeface="Times New Roman"/>
                        </a:rPr>
                        <a:t> </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2017</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2018</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Ocak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4.097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14.231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8.865</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11.194</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Şubat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3.861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17.605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7.358</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Mart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7.132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12.571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7.001</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Nisan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5.988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7.679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2.382</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Mayıs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4.177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13.551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6.916</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Haziran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10.984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8.928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5.520</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Temmuz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15.496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6.932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5.651</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Ağustos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14.695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15.918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2.791</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Eylül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17.434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9.943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3.848</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Ekim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14.104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9.446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16.979</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Kasım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24.520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10.041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7.340</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Aralık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22.584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12.230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6.174</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b="1" dirty="0">
                          <a:effectLst/>
                          <a:latin typeface="Calibri"/>
                          <a:ea typeface="Calibri"/>
                          <a:cs typeface="Times New Roman"/>
                        </a:rPr>
                        <a:t>TOPLAM</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a:effectLst/>
                          <a:latin typeface="Calibri"/>
                          <a:ea typeface="Calibri"/>
                          <a:cs typeface="Times New Roman"/>
                        </a:rPr>
                        <a:t>145.072</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a:effectLst/>
                          <a:latin typeface="Calibri"/>
                          <a:ea typeface="Calibri"/>
                          <a:cs typeface="Times New Roman"/>
                        </a:rPr>
                        <a:t>139.077</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80.770</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24648"/>
          </a:xfrm>
        </p:spPr>
        <p:txBody>
          <a:bodyPr>
            <a:normAutofit fontScale="90000"/>
          </a:bodyPr>
          <a:lstStyle/>
          <a:p>
            <a:pPr algn="ctr"/>
            <a:r>
              <a:rPr lang="it-IT" b="1" dirty="0" smtClean="0"/>
              <a:t>Dış Ticaret Verileri</a:t>
            </a:r>
            <a:endParaRPr lang="tr-TR" dirty="0"/>
          </a:p>
        </p:txBody>
      </p:sp>
      <p:sp>
        <p:nvSpPr>
          <p:cNvPr id="3" name="İçerik Yer Tutucusu 2"/>
          <p:cNvSpPr>
            <a:spLocks noGrp="1"/>
          </p:cNvSpPr>
          <p:nvPr>
            <p:ph idx="1"/>
          </p:nvPr>
        </p:nvSpPr>
        <p:spPr/>
        <p:txBody>
          <a:bodyPr>
            <a:normAutofit lnSpcReduction="10000"/>
          </a:bodyPr>
          <a:lstStyle/>
          <a:p>
            <a:pPr algn="just"/>
            <a:r>
              <a:rPr lang="tr-TR" dirty="0" smtClean="0"/>
              <a:t>2018 yılı Şubat ayında geçen yılın aynı ayına göre; </a:t>
            </a:r>
          </a:p>
          <a:p>
            <a:pPr algn="just"/>
            <a:r>
              <a:rPr lang="tr-TR" dirty="0" smtClean="0"/>
              <a:t>İhracat, % 9,02 artarak 13 milyar 182 milyon dolar, </a:t>
            </a:r>
          </a:p>
          <a:p>
            <a:pPr algn="just"/>
            <a:r>
              <a:rPr lang="tr-TR" dirty="0" smtClean="0"/>
              <a:t>İthalat, % 19,64 artarak 18 milyar 936 milyon dolar, </a:t>
            </a:r>
          </a:p>
          <a:p>
            <a:pPr algn="just"/>
            <a:r>
              <a:rPr lang="tr-TR" dirty="0" smtClean="0"/>
              <a:t>Dış ticaret hacmi, % 15,04 artarak 32 milyar 118 milyon dolar, </a:t>
            </a:r>
          </a:p>
          <a:p>
            <a:pPr algn="just"/>
            <a:r>
              <a:rPr lang="tr-TR" dirty="0" smtClean="0"/>
              <a:t>Dış ticaret açığı, % 54,00 artarak 5 milyar 754 milyon dolar olarak gerçekleşmiştir. </a:t>
            </a:r>
          </a:p>
          <a:p>
            <a:pPr algn="just"/>
            <a:r>
              <a:rPr lang="tr-TR" dirty="0" smtClean="0"/>
              <a:t>İhracatın ithalatı karşılama oranı 2017 yılı Şubat ayında % 76,4 iken, 2018 yılı Şubat ayında % 69,6 olarak gerçekleşmiştir. </a:t>
            </a:r>
          </a:p>
        </p:txBody>
      </p:sp>
    </p:spTree>
    <p:extLst>
      <p:ext uri="{BB962C8B-B14F-4D97-AF65-F5344CB8AC3E}">
        <p14:creationId xmlns:p14="http://schemas.microsoft.com/office/powerpoint/2010/main" xmlns="" val="5516944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867524"/>
          </a:xfrm>
        </p:spPr>
        <p:txBody>
          <a:bodyPr>
            <a:noAutofit/>
          </a:bodyPr>
          <a:lstStyle/>
          <a:p>
            <a:pPr algn="ctr"/>
            <a:r>
              <a:rPr lang="tr-TR" sz="3600" b="1" dirty="0" smtClean="0"/>
              <a:t>Malatya Protestolu </a:t>
            </a:r>
            <a:r>
              <a:rPr lang="tr-TR" sz="3600" b="1" dirty="0" smtClean="0"/>
              <a:t>Senet </a:t>
            </a:r>
            <a:r>
              <a:rPr lang="tr-TR" sz="3600" b="1" dirty="0" smtClean="0"/>
              <a:t>Tutarları</a:t>
            </a:r>
            <a:br>
              <a:rPr lang="tr-TR" sz="3600" b="1" dirty="0" smtClean="0"/>
            </a:br>
            <a:r>
              <a:rPr lang="tr-TR" sz="3600" b="1" dirty="0" smtClean="0"/>
              <a:t> </a:t>
            </a:r>
            <a:r>
              <a:rPr lang="tr-TR" sz="3600" b="1" dirty="0" smtClean="0"/>
              <a:t>(Bin </a:t>
            </a:r>
            <a:r>
              <a:rPr lang="tr-TR" sz="3600" b="1" dirty="0" smtClean="0"/>
              <a:t>TL, TBB Risk Merkezi)</a:t>
            </a:r>
            <a:endParaRPr lang="tr-TR" sz="3600" b="1" dirty="0"/>
          </a:p>
        </p:txBody>
      </p:sp>
      <p:graphicFrame>
        <p:nvGraphicFramePr>
          <p:cNvPr id="4" name="İçerik Yer Tutucusu 3"/>
          <p:cNvGraphicFramePr>
            <a:graphicFrameLocks/>
          </p:cNvGraphicFramePr>
          <p:nvPr>
            <p:extLst>
              <p:ext uri="{D42A27DB-BD31-4B8C-83A1-F6EECF244321}">
                <p14:modId xmlns:p14="http://schemas.microsoft.com/office/powerpoint/2010/main" xmlns="" val="600774484"/>
              </p:ext>
            </p:extLst>
          </p:nvPr>
        </p:nvGraphicFramePr>
        <p:xfrm>
          <a:off x="428597" y="1785932"/>
          <a:ext cx="8358247" cy="4643466"/>
        </p:xfrm>
        <a:graphic>
          <a:graphicData uri="http://schemas.openxmlformats.org/drawingml/2006/table">
            <a:tbl>
              <a:tblPr firstRow="1" firstCol="1" bandRow="1"/>
              <a:tblGrid>
                <a:gridCol w="1671123"/>
                <a:gridCol w="1671781"/>
                <a:gridCol w="1671781"/>
                <a:gridCol w="1671781"/>
                <a:gridCol w="1671781"/>
              </a:tblGrid>
              <a:tr h="598048">
                <a:tc>
                  <a:txBody>
                    <a:bodyPr/>
                    <a:lstStyle/>
                    <a:p>
                      <a:pPr algn="ctr">
                        <a:lnSpc>
                          <a:spcPct val="115000"/>
                        </a:lnSpc>
                        <a:spcAft>
                          <a:spcPts val="0"/>
                        </a:spcAft>
                      </a:pPr>
                      <a:r>
                        <a:rPr lang="tr-TR" sz="1600" b="1" dirty="0">
                          <a:effectLst/>
                          <a:latin typeface="Calibri"/>
                          <a:ea typeface="Calibri"/>
                          <a:cs typeface="Times New Roman"/>
                        </a:rPr>
                        <a:t>Aylar</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a:effectLst/>
                          <a:latin typeface="Calibri"/>
                          <a:ea typeface="Calibri"/>
                          <a:cs typeface="Times New Roman"/>
                        </a:rPr>
                        <a:t>2015</a:t>
                      </a:r>
                      <a:endParaRPr lang="tr-TR"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a:effectLst/>
                          <a:latin typeface="Calibri"/>
                          <a:ea typeface="Calibri"/>
                          <a:cs typeface="Times New Roman"/>
                        </a:rPr>
                        <a:t>2016</a:t>
                      </a:r>
                      <a:endParaRPr lang="tr-TR" sz="1600" dirty="0">
                        <a:effectLst/>
                        <a:latin typeface="Calibri"/>
                        <a:ea typeface="Calibri"/>
                        <a:cs typeface="Times New Roman"/>
                      </a:endParaRPr>
                    </a:p>
                    <a:p>
                      <a:pPr algn="ctr">
                        <a:lnSpc>
                          <a:spcPct val="115000"/>
                        </a:lnSpc>
                        <a:spcAft>
                          <a:spcPts val="0"/>
                        </a:spcAft>
                      </a:pPr>
                      <a:r>
                        <a:rPr lang="tr-TR" sz="1600" b="1" dirty="0">
                          <a:effectLst/>
                          <a:latin typeface="Calibri"/>
                          <a:ea typeface="Calibri"/>
                          <a:cs typeface="Times New Roman"/>
                        </a:rPr>
                        <a:t> </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2017</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2018</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86">
                <a:tc>
                  <a:txBody>
                    <a:bodyPr/>
                    <a:lstStyle/>
                    <a:p>
                      <a:pPr>
                        <a:lnSpc>
                          <a:spcPct val="115000"/>
                        </a:lnSpc>
                        <a:spcAft>
                          <a:spcPts val="0"/>
                        </a:spcAft>
                      </a:pPr>
                      <a:r>
                        <a:rPr lang="tr-TR" sz="1600" dirty="0">
                          <a:effectLst/>
                          <a:latin typeface="Calibri"/>
                          <a:ea typeface="Calibri"/>
                          <a:cs typeface="Times New Roman"/>
                        </a:rPr>
                        <a:t>Ocak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3.001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2.554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4.162</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4.136</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86">
                <a:tc>
                  <a:txBody>
                    <a:bodyPr/>
                    <a:lstStyle/>
                    <a:p>
                      <a:pPr>
                        <a:lnSpc>
                          <a:spcPct val="115000"/>
                        </a:lnSpc>
                        <a:spcAft>
                          <a:spcPts val="0"/>
                        </a:spcAft>
                      </a:pPr>
                      <a:r>
                        <a:rPr lang="tr-TR" sz="1600">
                          <a:effectLst/>
                          <a:latin typeface="Calibri"/>
                          <a:ea typeface="Calibri"/>
                          <a:cs typeface="Times New Roman"/>
                        </a:rPr>
                        <a:t>Şubat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3.119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4.290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3.340</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86">
                <a:tc>
                  <a:txBody>
                    <a:bodyPr/>
                    <a:lstStyle/>
                    <a:p>
                      <a:pPr>
                        <a:lnSpc>
                          <a:spcPct val="115000"/>
                        </a:lnSpc>
                        <a:spcAft>
                          <a:spcPts val="0"/>
                        </a:spcAft>
                      </a:pPr>
                      <a:r>
                        <a:rPr lang="tr-TR" sz="1600">
                          <a:effectLst/>
                          <a:latin typeface="Calibri"/>
                          <a:ea typeface="Calibri"/>
                          <a:cs typeface="Times New Roman"/>
                        </a:rPr>
                        <a:t>Mart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2.582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2.739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4.396</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86">
                <a:tc>
                  <a:txBody>
                    <a:bodyPr/>
                    <a:lstStyle/>
                    <a:p>
                      <a:pPr>
                        <a:lnSpc>
                          <a:spcPct val="115000"/>
                        </a:lnSpc>
                        <a:spcAft>
                          <a:spcPts val="0"/>
                        </a:spcAft>
                      </a:pPr>
                      <a:r>
                        <a:rPr lang="tr-TR" sz="1600" dirty="0">
                          <a:effectLst/>
                          <a:latin typeface="Calibri"/>
                          <a:ea typeface="Calibri"/>
                          <a:cs typeface="Times New Roman"/>
                        </a:rPr>
                        <a:t>Nisan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2.487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2.402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3.882</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86">
                <a:tc>
                  <a:txBody>
                    <a:bodyPr/>
                    <a:lstStyle/>
                    <a:p>
                      <a:pPr>
                        <a:lnSpc>
                          <a:spcPct val="115000"/>
                        </a:lnSpc>
                        <a:spcAft>
                          <a:spcPts val="0"/>
                        </a:spcAft>
                      </a:pPr>
                      <a:r>
                        <a:rPr lang="tr-TR" sz="1600">
                          <a:effectLst/>
                          <a:latin typeface="Calibri"/>
                          <a:ea typeface="Calibri"/>
                          <a:cs typeface="Times New Roman"/>
                        </a:rPr>
                        <a:t>Mayıs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2.908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2.830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4.291</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86">
                <a:tc>
                  <a:txBody>
                    <a:bodyPr/>
                    <a:lstStyle/>
                    <a:p>
                      <a:pPr>
                        <a:lnSpc>
                          <a:spcPct val="115000"/>
                        </a:lnSpc>
                        <a:spcAft>
                          <a:spcPts val="0"/>
                        </a:spcAft>
                      </a:pPr>
                      <a:r>
                        <a:rPr lang="tr-TR" sz="1600">
                          <a:effectLst/>
                          <a:latin typeface="Calibri"/>
                          <a:ea typeface="Calibri"/>
                          <a:cs typeface="Times New Roman"/>
                        </a:rPr>
                        <a:t>Haziran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3.522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3.953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4.164</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86">
                <a:tc>
                  <a:txBody>
                    <a:bodyPr/>
                    <a:lstStyle/>
                    <a:p>
                      <a:pPr>
                        <a:lnSpc>
                          <a:spcPct val="115000"/>
                        </a:lnSpc>
                        <a:spcAft>
                          <a:spcPts val="0"/>
                        </a:spcAft>
                      </a:pPr>
                      <a:r>
                        <a:rPr lang="tr-TR" sz="1600">
                          <a:effectLst/>
                          <a:latin typeface="Calibri"/>
                          <a:ea typeface="Calibri"/>
                          <a:cs typeface="Times New Roman"/>
                        </a:rPr>
                        <a:t>Temmuz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4.091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3.892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4.185</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86">
                <a:tc>
                  <a:txBody>
                    <a:bodyPr/>
                    <a:lstStyle/>
                    <a:p>
                      <a:pPr>
                        <a:lnSpc>
                          <a:spcPct val="115000"/>
                        </a:lnSpc>
                        <a:spcAft>
                          <a:spcPts val="0"/>
                        </a:spcAft>
                      </a:pPr>
                      <a:r>
                        <a:rPr lang="tr-TR" sz="1600">
                          <a:effectLst/>
                          <a:latin typeface="Calibri"/>
                          <a:ea typeface="Calibri"/>
                          <a:cs typeface="Times New Roman"/>
                        </a:rPr>
                        <a:t>Ağustos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3.291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3.814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4.278</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86">
                <a:tc>
                  <a:txBody>
                    <a:bodyPr/>
                    <a:lstStyle/>
                    <a:p>
                      <a:pPr>
                        <a:lnSpc>
                          <a:spcPct val="115000"/>
                        </a:lnSpc>
                        <a:spcAft>
                          <a:spcPts val="0"/>
                        </a:spcAft>
                      </a:pPr>
                      <a:r>
                        <a:rPr lang="tr-TR" sz="1600">
                          <a:effectLst/>
                          <a:latin typeface="Calibri"/>
                          <a:ea typeface="Calibri"/>
                          <a:cs typeface="Times New Roman"/>
                        </a:rPr>
                        <a:t>Eylül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3.722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4.578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4.175</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86">
                <a:tc>
                  <a:txBody>
                    <a:bodyPr/>
                    <a:lstStyle/>
                    <a:p>
                      <a:pPr>
                        <a:lnSpc>
                          <a:spcPct val="115000"/>
                        </a:lnSpc>
                        <a:spcAft>
                          <a:spcPts val="0"/>
                        </a:spcAft>
                      </a:pPr>
                      <a:r>
                        <a:rPr lang="tr-TR" sz="1600">
                          <a:effectLst/>
                          <a:latin typeface="Calibri"/>
                          <a:ea typeface="Calibri"/>
                          <a:cs typeface="Times New Roman"/>
                        </a:rPr>
                        <a:t>Ekim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4.299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3.683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6.352</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86">
                <a:tc>
                  <a:txBody>
                    <a:bodyPr/>
                    <a:lstStyle/>
                    <a:p>
                      <a:pPr>
                        <a:lnSpc>
                          <a:spcPct val="115000"/>
                        </a:lnSpc>
                        <a:spcAft>
                          <a:spcPts val="0"/>
                        </a:spcAft>
                      </a:pPr>
                      <a:r>
                        <a:rPr lang="tr-TR" sz="1600">
                          <a:effectLst/>
                          <a:latin typeface="Calibri"/>
                          <a:ea typeface="Calibri"/>
                          <a:cs typeface="Times New Roman"/>
                        </a:rPr>
                        <a:t>Kasım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4.284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4.462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4.143</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86">
                <a:tc>
                  <a:txBody>
                    <a:bodyPr/>
                    <a:lstStyle/>
                    <a:p>
                      <a:pPr>
                        <a:lnSpc>
                          <a:spcPct val="115000"/>
                        </a:lnSpc>
                        <a:spcAft>
                          <a:spcPts val="0"/>
                        </a:spcAft>
                      </a:pPr>
                      <a:r>
                        <a:rPr lang="tr-TR" sz="1600">
                          <a:effectLst/>
                          <a:latin typeface="Calibri"/>
                          <a:ea typeface="Calibri"/>
                          <a:cs typeface="Times New Roman"/>
                        </a:rPr>
                        <a:t>Aralık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4.132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4.465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3.703</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86">
                <a:tc>
                  <a:txBody>
                    <a:bodyPr/>
                    <a:lstStyle/>
                    <a:p>
                      <a:pPr>
                        <a:lnSpc>
                          <a:spcPct val="115000"/>
                        </a:lnSpc>
                        <a:spcAft>
                          <a:spcPts val="0"/>
                        </a:spcAft>
                      </a:pPr>
                      <a:r>
                        <a:rPr lang="tr-TR" sz="1600" b="1">
                          <a:effectLst/>
                          <a:latin typeface="Calibri"/>
                          <a:ea typeface="Calibri"/>
                          <a:cs typeface="Times New Roman"/>
                        </a:rPr>
                        <a:t>TOPLAM</a:t>
                      </a:r>
                      <a:endParaRPr lang="tr-TR"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a:effectLst/>
                          <a:latin typeface="Calibri"/>
                          <a:ea typeface="Calibri"/>
                          <a:cs typeface="Times New Roman"/>
                        </a:rPr>
                        <a:t>41.439</a:t>
                      </a:r>
                      <a:endParaRPr lang="tr-TR"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a:effectLst/>
                          <a:latin typeface="Calibri"/>
                          <a:ea typeface="Calibri"/>
                          <a:cs typeface="Times New Roman"/>
                        </a:rPr>
                        <a:t>43.662</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51.071</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653210"/>
          </a:xfrm>
        </p:spPr>
        <p:txBody>
          <a:bodyPr>
            <a:normAutofit fontScale="90000"/>
          </a:bodyPr>
          <a:lstStyle/>
          <a:p>
            <a:pPr algn="ctr"/>
            <a:r>
              <a:rPr lang="tr-TR" b="1" dirty="0" smtClean="0"/>
              <a:t>Malatya Konut Satışları (TÜİK)</a:t>
            </a:r>
            <a:endParaRPr lang="tr-TR" b="1" dirty="0"/>
          </a:p>
        </p:txBody>
      </p:sp>
      <p:sp>
        <p:nvSpPr>
          <p:cNvPr id="3" name="2 İçerik Yer Tutucusu"/>
          <p:cNvSpPr>
            <a:spLocks noGrp="1"/>
          </p:cNvSpPr>
          <p:nvPr>
            <p:ph idx="1"/>
          </p:nvPr>
        </p:nvSpPr>
        <p:spPr/>
        <p:txBody>
          <a:bodyPr/>
          <a:lstStyle/>
          <a:p>
            <a:endParaRPr lang="tr-TR"/>
          </a:p>
        </p:txBody>
      </p:sp>
      <p:graphicFrame>
        <p:nvGraphicFramePr>
          <p:cNvPr id="4" name="3 İçerik Yer Tutucusu"/>
          <p:cNvGraphicFramePr>
            <a:graphicFrameLocks/>
          </p:cNvGraphicFramePr>
          <p:nvPr/>
        </p:nvGraphicFramePr>
        <p:xfrm>
          <a:off x="428596" y="1571612"/>
          <a:ext cx="8286810" cy="5094760"/>
        </p:xfrm>
        <a:graphic>
          <a:graphicData uri="http://schemas.openxmlformats.org/drawingml/2006/table">
            <a:tbl>
              <a:tblPr firstRow="1" bandRow="1">
                <a:tableStyleId>{5C22544A-7EE6-4342-B048-85BDC9FD1C3A}</a:tableStyleId>
              </a:tblPr>
              <a:tblGrid>
                <a:gridCol w="1183830"/>
                <a:gridCol w="1183830"/>
                <a:gridCol w="1183830"/>
                <a:gridCol w="1183830"/>
                <a:gridCol w="1183830"/>
                <a:gridCol w="1183830"/>
                <a:gridCol w="1183830"/>
              </a:tblGrid>
              <a:tr h="323852">
                <a:tc>
                  <a:txBody>
                    <a:bodyPr/>
                    <a:lstStyle/>
                    <a:p>
                      <a:pPr>
                        <a:lnSpc>
                          <a:spcPct val="115000"/>
                        </a:lnSpc>
                        <a:spcAft>
                          <a:spcPts val="0"/>
                        </a:spcAft>
                      </a:pPr>
                      <a:endParaRPr lang="tr-TR" sz="1600" dirty="0">
                        <a:latin typeface="Calibri"/>
                        <a:ea typeface="Calibri"/>
                        <a:cs typeface="Times New Roman"/>
                      </a:endParaRPr>
                    </a:p>
                  </a:txBody>
                  <a:tcPr marL="68580" marR="68580" marT="0" marB="0"/>
                </a:tc>
                <a:tc gridSpan="3">
                  <a:txBody>
                    <a:bodyPr/>
                    <a:lstStyle/>
                    <a:p>
                      <a:pPr algn="ctr">
                        <a:lnSpc>
                          <a:spcPct val="115000"/>
                        </a:lnSpc>
                        <a:spcAft>
                          <a:spcPts val="0"/>
                        </a:spcAft>
                      </a:pPr>
                      <a:r>
                        <a:rPr lang="tr-TR" sz="1600" b="1" dirty="0" smtClean="0">
                          <a:latin typeface="Calibri"/>
                          <a:ea typeface="Calibri"/>
                          <a:cs typeface="Times New Roman"/>
                        </a:rPr>
                        <a:t>2017</a:t>
                      </a:r>
                      <a:endParaRPr lang="tr-TR" sz="1600" dirty="0">
                        <a:latin typeface="Calibri"/>
                        <a:ea typeface="Calibri"/>
                        <a:cs typeface="Times New Roman"/>
                      </a:endParaRPr>
                    </a:p>
                  </a:txBody>
                  <a:tcPr marL="68580" marR="68580" marT="0" marB="0"/>
                </a:tc>
                <a:tc hMerge="1">
                  <a:txBody>
                    <a:bodyPr/>
                    <a:lstStyle/>
                    <a:p>
                      <a:endParaRPr lang="tr-TR"/>
                    </a:p>
                  </a:txBody>
                  <a:tcPr/>
                </a:tc>
                <a:tc hMerge="1">
                  <a:txBody>
                    <a:bodyPr/>
                    <a:lstStyle/>
                    <a:p>
                      <a:endParaRPr lang="tr-TR"/>
                    </a:p>
                  </a:txBody>
                  <a:tcPr/>
                </a:tc>
                <a:tc gridSpan="3">
                  <a:txBody>
                    <a:bodyPr/>
                    <a:lstStyle/>
                    <a:p>
                      <a:pPr algn="ctr">
                        <a:lnSpc>
                          <a:spcPct val="115000"/>
                        </a:lnSpc>
                        <a:spcAft>
                          <a:spcPts val="0"/>
                        </a:spcAft>
                      </a:pPr>
                      <a:r>
                        <a:rPr lang="tr-TR" sz="1600" b="1" dirty="0" smtClean="0">
                          <a:latin typeface="Calibri"/>
                          <a:ea typeface="Calibri"/>
                          <a:cs typeface="Times New Roman"/>
                        </a:rPr>
                        <a:t>2018</a:t>
                      </a:r>
                      <a:endParaRPr lang="tr-TR" sz="1600" dirty="0">
                        <a:latin typeface="Calibri"/>
                        <a:ea typeface="Calibri"/>
                        <a:cs typeface="Times New Roman"/>
                      </a:endParaRPr>
                    </a:p>
                  </a:txBody>
                  <a:tcPr marL="68580" marR="68580" marT="0" marB="0"/>
                </a:tc>
                <a:tc hMerge="1">
                  <a:txBody>
                    <a:bodyPr/>
                    <a:lstStyle/>
                    <a:p>
                      <a:endParaRPr lang="tr-TR"/>
                    </a:p>
                  </a:txBody>
                  <a:tcPr/>
                </a:tc>
                <a:tc hMerge="1">
                  <a:txBody>
                    <a:bodyPr/>
                    <a:lstStyle/>
                    <a:p>
                      <a:endParaRPr lang="tr-TR"/>
                    </a:p>
                  </a:txBody>
                  <a:tcPr/>
                </a:tc>
              </a:tr>
              <a:tr h="323852">
                <a:tc>
                  <a:txBody>
                    <a:bodyPr/>
                    <a:lstStyle/>
                    <a:p>
                      <a:pPr>
                        <a:lnSpc>
                          <a:spcPct val="115000"/>
                        </a:lnSpc>
                        <a:spcAft>
                          <a:spcPts val="0"/>
                        </a:spcAft>
                      </a:pPr>
                      <a:r>
                        <a:rPr lang="tr-TR" sz="1600" b="1">
                          <a:latin typeface="Calibri"/>
                          <a:ea typeface="Calibri"/>
                          <a:cs typeface="Times New Roman"/>
                        </a:rPr>
                        <a:t>Aylar</a:t>
                      </a:r>
                      <a:endParaRPr lang="tr-TR" sz="1600">
                        <a:latin typeface="Calibri"/>
                        <a:ea typeface="Calibri"/>
                        <a:cs typeface="Times New Roman"/>
                      </a:endParaRPr>
                    </a:p>
                  </a:txBody>
                  <a:tcPr marL="68580" marR="68580" marT="0" marB="0"/>
                </a:tc>
                <a:tc>
                  <a:txBody>
                    <a:bodyPr/>
                    <a:lstStyle/>
                    <a:p>
                      <a:pPr>
                        <a:lnSpc>
                          <a:spcPct val="115000"/>
                        </a:lnSpc>
                        <a:spcAft>
                          <a:spcPts val="0"/>
                        </a:spcAft>
                      </a:pPr>
                      <a:r>
                        <a:rPr lang="tr-TR" sz="1600" b="1" dirty="0">
                          <a:latin typeface="Calibri"/>
                          <a:ea typeface="Calibri"/>
                          <a:cs typeface="Times New Roman"/>
                        </a:rPr>
                        <a:t>İlk Satış </a:t>
                      </a:r>
                      <a:endParaRPr lang="tr-TR" sz="1600" dirty="0">
                        <a:latin typeface="Calibri"/>
                        <a:ea typeface="Calibri"/>
                        <a:cs typeface="Times New Roman"/>
                      </a:endParaRPr>
                    </a:p>
                  </a:txBody>
                  <a:tcPr marL="68580" marR="68580" marT="0" marB="0"/>
                </a:tc>
                <a:tc>
                  <a:txBody>
                    <a:bodyPr/>
                    <a:lstStyle/>
                    <a:p>
                      <a:pPr>
                        <a:lnSpc>
                          <a:spcPct val="115000"/>
                        </a:lnSpc>
                        <a:spcAft>
                          <a:spcPts val="0"/>
                        </a:spcAft>
                      </a:pPr>
                      <a:r>
                        <a:rPr lang="tr-TR" sz="1600" b="1" dirty="0">
                          <a:latin typeface="Calibri"/>
                          <a:ea typeface="Calibri"/>
                          <a:cs typeface="Times New Roman"/>
                        </a:rPr>
                        <a:t>İkinci El Satış</a:t>
                      </a:r>
                      <a:endParaRPr lang="tr-TR" sz="1600" dirty="0">
                        <a:latin typeface="Calibri"/>
                        <a:ea typeface="Calibri"/>
                        <a:cs typeface="Times New Roman"/>
                      </a:endParaRPr>
                    </a:p>
                  </a:txBody>
                  <a:tcPr marL="68580" marR="68580" marT="0" marB="0"/>
                </a:tc>
                <a:tc>
                  <a:txBody>
                    <a:bodyPr/>
                    <a:lstStyle/>
                    <a:p>
                      <a:pPr>
                        <a:lnSpc>
                          <a:spcPct val="115000"/>
                        </a:lnSpc>
                        <a:spcAft>
                          <a:spcPts val="0"/>
                        </a:spcAft>
                      </a:pPr>
                      <a:r>
                        <a:rPr lang="tr-TR" sz="1600" b="1" dirty="0">
                          <a:latin typeface="Calibri"/>
                          <a:ea typeface="Calibri"/>
                          <a:cs typeface="Times New Roman"/>
                        </a:rPr>
                        <a:t>Toplam</a:t>
                      </a:r>
                    </a:p>
                  </a:txBody>
                  <a:tcPr marL="68580" marR="68580" marT="0" marB="0"/>
                </a:tc>
                <a:tc>
                  <a:txBody>
                    <a:bodyPr/>
                    <a:lstStyle/>
                    <a:p>
                      <a:pPr>
                        <a:lnSpc>
                          <a:spcPct val="115000"/>
                        </a:lnSpc>
                        <a:spcAft>
                          <a:spcPts val="0"/>
                        </a:spcAft>
                      </a:pPr>
                      <a:r>
                        <a:rPr lang="tr-TR" sz="1600" b="1">
                          <a:latin typeface="Calibri"/>
                          <a:ea typeface="Calibri"/>
                          <a:cs typeface="Times New Roman"/>
                        </a:rPr>
                        <a:t>İlk Satış</a:t>
                      </a:r>
                      <a:endParaRPr lang="tr-TR" sz="1600">
                        <a:latin typeface="Calibri"/>
                        <a:ea typeface="Calibri"/>
                        <a:cs typeface="Times New Roman"/>
                      </a:endParaRPr>
                    </a:p>
                  </a:txBody>
                  <a:tcPr marL="68580" marR="68580" marT="0" marB="0"/>
                </a:tc>
                <a:tc>
                  <a:txBody>
                    <a:bodyPr/>
                    <a:lstStyle/>
                    <a:p>
                      <a:pPr>
                        <a:lnSpc>
                          <a:spcPct val="115000"/>
                        </a:lnSpc>
                        <a:spcAft>
                          <a:spcPts val="0"/>
                        </a:spcAft>
                      </a:pPr>
                      <a:r>
                        <a:rPr lang="tr-TR" sz="1600" b="1">
                          <a:latin typeface="Calibri"/>
                          <a:ea typeface="Calibri"/>
                          <a:cs typeface="Times New Roman"/>
                        </a:rPr>
                        <a:t>İkinci El Satış</a:t>
                      </a:r>
                      <a:endParaRPr lang="tr-TR" sz="1600">
                        <a:latin typeface="Calibri"/>
                        <a:ea typeface="Calibri"/>
                        <a:cs typeface="Times New Roman"/>
                      </a:endParaRPr>
                    </a:p>
                  </a:txBody>
                  <a:tcPr marL="68580" marR="68580" marT="0" marB="0"/>
                </a:tc>
                <a:tc>
                  <a:txBody>
                    <a:bodyPr/>
                    <a:lstStyle/>
                    <a:p>
                      <a:pPr>
                        <a:lnSpc>
                          <a:spcPct val="115000"/>
                        </a:lnSpc>
                        <a:spcAft>
                          <a:spcPts val="0"/>
                        </a:spcAft>
                      </a:pPr>
                      <a:r>
                        <a:rPr lang="tr-TR" sz="1600" b="1" dirty="0">
                          <a:latin typeface="Calibri"/>
                          <a:ea typeface="Calibri"/>
                          <a:cs typeface="Times New Roman"/>
                        </a:rPr>
                        <a:t>Toplam</a:t>
                      </a:r>
                    </a:p>
                  </a:txBody>
                  <a:tcPr marL="68580" marR="68580" marT="0" marB="0"/>
                </a:tc>
              </a:tr>
              <a:tr h="323852">
                <a:tc>
                  <a:txBody>
                    <a:bodyPr/>
                    <a:lstStyle/>
                    <a:p>
                      <a:pPr>
                        <a:lnSpc>
                          <a:spcPct val="115000"/>
                        </a:lnSpc>
                        <a:spcAft>
                          <a:spcPts val="0"/>
                        </a:spcAft>
                      </a:pPr>
                      <a:r>
                        <a:rPr lang="tr-TR" sz="1600" b="1">
                          <a:latin typeface="Calibri"/>
                          <a:ea typeface="Calibri"/>
                          <a:cs typeface="Times New Roman"/>
                        </a:rPr>
                        <a:t>Ocak</a:t>
                      </a:r>
                      <a:endParaRPr lang="tr-TR" sz="1600">
                        <a:latin typeface="Calibri"/>
                        <a:ea typeface="Calibri"/>
                        <a:cs typeface="Times New Roman"/>
                      </a:endParaRPr>
                    </a:p>
                  </a:txBody>
                  <a:tcPr marL="68580" marR="68580" marT="0" marB="0"/>
                </a:tc>
                <a:tc>
                  <a:txBody>
                    <a:bodyPr/>
                    <a:lstStyle/>
                    <a:p>
                      <a:pPr algn="ctr">
                        <a:lnSpc>
                          <a:spcPct val="115000"/>
                        </a:lnSpc>
                        <a:spcAft>
                          <a:spcPts val="0"/>
                        </a:spcAft>
                      </a:pPr>
                      <a:r>
                        <a:rPr lang="tr-TR" sz="1600" dirty="0" smtClean="0">
                          <a:latin typeface="Calibri"/>
                          <a:ea typeface="Calibri"/>
                          <a:cs typeface="Times New Roman"/>
                        </a:rPr>
                        <a:t>350</a:t>
                      </a:r>
                      <a:endParaRPr lang="tr-TR" sz="1600" dirty="0">
                        <a:latin typeface="Calibri"/>
                        <a:ea typeface="Calibri"/>
                        <a:cs typeface="Times New Roman"/>
                      </a:endParaRPr>
                    </a:p>
                  </a:txBody>
                  <a:tcPr marL="68580" marR="68580" marT="0" marB="0"/>
                </a:tc>
                <a:tc>
                  <a:txBody>
                    <a:bodyPr/>
                    <a:lstStyle/>
                    <a:p>
                      <a:pPr algn="ctr">
                        <a:lnSpc>
                          <a:spcPct val="115000"/>
                        </a:lnSpc>
                        <a:spcAft>
                          <a:spcPts val="0"/>
                        </a:spcAft>
                      </a:pPr>
                      <a:r>
                        <a:rPr lang="tr-TR" sz="1600" dirty="0" smtClean="0">
                          <a:latin typeface="Calibri"/>
                          <a:ea typeface="Calibri"/>
                          <a:cs typeface="Times New Roman"/>
                        </a:rPr>
                        <a:t>481</a:t>
                      </a:r>
                      <a:endParaRPr lang="tr-TR" sz="1600" dirty="0">
                        <a:latin typeface="Calibri"/>
                        <a:ea typeface="Calibri"/>
                        <a:cs typeface="Times New Roman"/>
                      </a:endParaRPr>
                    </a:p>
                  </a:txBody>
                  <a:tcPr marL="68580" marR="68580" marT="0" marB="0"/>
                </a:tc>
                <a:tc>
                  <a:txBody>
                    <a:bodyPr/>
                    <a:lstStyle/>
                    <a:p>
                      <a:pPr algn="ctr">
                        <a:lnSpc>
                          <a:spcPct val="115000"/>
                        </a:lnSpc>
                        <a:spcAft>
                          <a:spcPts val="0"/>
                        </a:spcAft>
                      </a:pPr>
                      <a:r>
                        <a:rPr lang="tr-TR" sz="1600" b="1" dirty="0" smtClean="0">
                          <a:latin typeface="Calibri"/>
                          <a:ea typeface="Calibri"/>
                          <a:cs typeface="Times New Roman"/>
                        </a:rPr>
                        <a:t>831</a:t>
                      </a:r>
                      <a:endParaRPr lang="tr-TR" sz="1600" b="1" dirty="0">
                        <a:latin typeface="Calibri"/>
                        <a:ea typeface="Calibri"/>
                        <a:cs typeface="Times New Roman"/>
                      </a:endParaRPr>
                    </a:p>
                  </a:txBody>
                  <a:tcPr marL="68580" marR="68580" marT="0" marB="0"/>
                </a:tc>
                <a:tc>
                  <a:txBody>
                    <a:bodyPr/>
                    <a:lstStyle/>
                    <a:p>
                      <a:pPr algn="ctr"/>
                      <a:r>
                        <a:rPr lang="tr-TR" sz="1600" dirty="0" smtClean="0">
                          <a:latin typeface="+mj-lt"/>
                        </a:rPr>
                        <a:t>287</a:t>
                      </a:r>
                      <a:endParaRPr lang="tr-TR" sz="1600" dirty="0">
                        <a:latin typeface="+mj-lt"/>
                      </a:endParaRPr>
                    </a:p>
                  </a:txBody>
                  <a:tcPr marL="68580" marR="68580" marT="0" marB="0"/>
                </a:tc>
                <a:tc>
                  <a:txBody>
                    <a:bodyPr/>
                    <a:lstStyle/>
                    <a:p>
                      <a:pPr algn="ctr"/>
                      <a:r>
                        <a:rPr lang="tr-TR" sz="1600" dirty="0" smtClean="0">
                          <a:latin typeface="+mj-lt"/>
                        </a:rPr>
                        <a:t>420</a:t>
                      </a:r>
                      <a:endParaRPr lang="tr-TR" sz="1600" dirty="0">
                        <a:latin typeface="+mj-lt"/>
                      </a:endParaRPr>
                    </a:p>
                  </a:txBody>
                  <a:tcPr marL="68580" marR="68580" marT="0" marB="0"/>
                </a:tc>
                <a:tc>
                  <a:txBody>
                    <a:bodyPr/>
                    <a:lstStyle/>
                    <a:p>
                      <a:pPr algn="ctr"/>
                      <a:r>
                        <a:rPr lang="tr-TR" sz="1600" b="1" dirty="0" smtClean="0">
                          <a:latin typeface="+mj-lt"/>
                        </a:rPr>
                        <a:t>707</a:t>
                      </a:r>
                      <a:endParaRPr lang="tr-TR" sz="1600" b="1" dirty="0">
                        <a:latin typeface="+mj-lt"/>
                      </a:endParaRPr>
                    </a:p>
                  </a:txBody>
                  <a:tcPr marL="68580" marR="68580" marT="0" marB="0"/>
                </a:tc>
              </a:tr>
              <a:tr h="323852">
                <a:tc>
                  <a:txBody>
                    <a:bodyPr/>
                    <a:lstStyle/>
                    <a:p>
                      <a:pPr>
                        <a:lnSpc>
                          <a:spcPct val="115000"/>
                        </a:lnSpc>
                        <a:spcAft>
                          <a:spcPts val="0"/>
                        </a:spcAft>
                      </a:pPr>
                      <a:r>
                        <a:rPr lang="tr-TR" sz="1600" b="1" dirty="0">
                          <a:latin typeface="Calibri"/>
                          <a:ea typeface="Calibri"/>
                          <a:cs typeface="Times New Roman"/>
                        </a:rPr>
                        <a:t>Şubat</a:t>
                      </a:r>
                      <a:endParaRPr lang="tr-TR" sz="1600" dirty="0">
                        <a:latin typeface="Calibri"/>
                        <a:ea typeface="Calibri"/>
                        <a:cs typeface="Times New Roman"/>
                      </a:endParaRPr>
                    </a:p>
                  </a:txBody>
                  <a:tcPr marL="68580" marR="68580" marT="0" marB="0"/>
                </a:tc>
                <a:tc>
                  <a:txBody>
                    <a:bodyPr/>
                    <a:lstStyle/>
                    <a:p>
                      <a:pPr algn="ctr">
                        <a:lnSpc>
                          <a:spcPct val="115000"/>
                        </a:lnSpc>
                        <a:spcAft>
                          <a:spcPts val="0"/>
                        </a:spcAft>
                      </a:pPr>
                      <a:r>
                        <a:rPr lang="tr-TR" sz="1600" dirty="0" smtClean="0">
                          <a:latin typeface="Calibri"/>
                          <a:ea typeface="Calibri"/>
                          <a:cs typeface="Times New Roman"/>
                        </a:rPr>
                        <a:t>323</a:t>
                      </a:r>
                      <a:endParaRPr lang="tr-TR" sz="1600" dirty="0">
                        <a:latin typeface="Calibri"/>
                        <a:ea typeface="Calibri"/>
                        <a:cs typeface="Times New Roman"/>
                      </a:endParaRPr>
                    </a:p>
                  </a:txBody>
                  <a:tcPr marL="68580" marR="68580" marT="0" marB="0"/>
                </a:tc>
                <a:tc>
                  <a:txBody>
                    <a:bodyPr/>
                    <a:lstStyle/>
                    <a:p>
                      <a:pPr algn="ctr">
                        <a:lnSpc>
                          <a:spcPct val="115000"/>
                        </a:lnSpc>
                        <a:spcAft>
                          <a:spcPts val="0"/>
                        </a:spcAft>
                      </a:pPr>
                      <a:r>
                        <a:rPr lang="tr-TR" sz="1600" dirty="0" smtClean="0">
                          <a:latin typeface="Calibri"/>
                          <a:ea typeface="Calibri"/>
                          <a:cs typeface="Times New Roman"/>
                        </a:rPr>
                        <a:t>519</a:t>
                      </a:r>
                      <a:endParaRPr lang="tr-TR" sz="1600" dirty="0">
                        <a:latin typeface="Calibri"/>
                        <a:ea typeface="Calibri"/>
                        <a:cs typeface="Times New Roman"/>
                      </a:endParaRPr>
                    </a:p>
                  </a:txBody>
                  <a:tcPr marL="68580" marR="68580" marT="0" marB="0"/>
                </a:tc>
                <a:tc>
                  <a:txBody>
                    <a:bodyPr/>
                    <a:lstStyle/>
                    <a:p>
                      <a:pPr algn="ctr">
                        <a:lnSpc>
                          <a:spcPct val="115000"/>
                        </a:lnSpc>
                        <a:spcAft>
                          <a:spcPts val="0"/>
                        </a:spcAft>
                      </a:pPr>
                      <a:r>
                        <a:rPr lang="tr-TR" sz="1600" b="1" dirty="0" smtClean="0">
                          <a:latin typeface="Calibri"/>
                          <a:ea typeface="Calibri"/>
                          <a:cs typeface="Times New Roman"/>
                        </a:rPr>
                        <a:t>842</a:t>
                      </a:r>
                      <a:endParaRPr lang="tr-TR" sz="1600" b="1" dirty="0">
                        <a:latin typeface="Calibri"/>
                        <a:ea typeface="Calibri"/>
                        <a:cs typeface="Times New Roman"/>
                      </a:endParaRPr>
                    </a:p>
                  </a:txBody>
                  <a:tcPr marL="68580" marR="68580" marT="0" marB="0"/>
                </a:tc>
                <a:tc>
                  <a:txBody>
                    <a:bodyPr/>
                    <a:lstStyle/>
                    <a:p>
                      <a:pPr algn="ctr"/>
                      <a:endParaRPr lang="tr-TR" sz="1600"/>
                    </a:p>
                  </a:txBody>
                  <a:tcPr marL="68580" marR="68580" marT="0" marB="0"/>
                </a:tc>
                <a:tc>
                  <a:txBody>
                    <a:bodyPr/>
                    <a:lstStyle/>
                    <a:p>
                      <a:pPr algn="ctr"/>
                      <a:endParaRPr lang="tr-TR" sz="1600" dirty="0"/>
                    </a:p>
                  </a:txBody>
                  <a:tcPr marL="68580" marR="68580" marT="0" marB="0"/>
                </a:tc>
                <a:tc>
                  <a:txBody>
                    <a:bodyPr/>
                    <a:lstStyle/>
                    <a:p>
                      <a:pPr algn="ctr"/>
                      <a:endParaRPr lang="tr-TR" sz="1600" dirty="0"/>
                    </a:p>
                  </a:txBody>
                  <a:tcPr marL="68580" marR="68580" marT="0" marB="0"/>
                </a:tc>
              </a:tr>
              <a:tr h="323852">
                <a:tc>
                  <a:txBody>
                    <a:bodyPr/>
                    <a:lstStyle/>
                    <a:p>
                      <a:pPr>
                        <a:lnSpc>
                          <a:spcPct val="115000"/>
                        </a:lnSpc>
                        <a:spcAft>
                          <a:spcPts val="0"/>
                        </a:spcAft>
                      </a:pPr>
                      <a:r>
                        <a:rPr lang="tr-TR" sz="1600" b="1">
                          <a:latin typeface="Calibri"/>
                          <a:ea typeface="Calibri"/>
                          <a:cs typeface="Times New Roman"/>
                        </a:rPr>
                        <a:t>Mart</a:t>
                      </a:r>
                      <a:endParaRPr lang="tr-TR" sz="1600">
                        <a:latin typeface="Calibri"/>
                        <a:ea typeface="Calibri"/>
                        <a:cs typeface="Times New Roman"/>
                      </a:endParaRPr>
                    </a:p>
                  </a:txBody>
                  <a:tcPr marL="68580" marR="68580" marT="0" marB="0"/>
                </a:tc>
                <a:tc>
                  <a:txBody>
                    <a:bodyPr/>
                    <a:lstStyle/>
                    <a:p>
                      <a:pPr algn="ctr">
                        <a:lnSpc>
                          <a:spcPct val="115000"/>
                        </a:lnSpc>
                        <a:spcAft>
                          <a:spcPts val="0"/>
                        </a:spcAft>
                      </a:pPr>
                      <a:r>
                        <a:rPr lang="tr-TR" sz="1600" dirty="0" smtClean="0">
                          <a:latin typeface="Calibri"/>
                          <a:ea typeface="Calibri"/>
                          <a:cs typeface="Times New Roman"/>
                        </a:rPr>
                        <a:t>501</a:t>
                      </a:r>
                      <a:endParaRPr lang="tr-TR" sz="1600" dirty="0">
                        <a:latin typeface="Calibri"/>
                        <a:ea typeface="Calibri"/>
                        <a:cs typeface="Times New Roman"/>
                      </a:endParaRPr>
                    </a:p>
                  </a:txBody>
                  <a:tcPr marL="68580" marR="68580" marT="0" marB="0"/>
                </a:tc>
                <a:tc>
                  <a:txBody>
                    <a:bodyPr/>
                    <a:lstStyle/>
                    <a:p>
                      <a:pPr algn="ctr">
                        <a:lnSpc>
                          <a:spcPct val="115000"/>
                        </a:lnSpc>
                        <a:spcAft>
                          <a:spcPts val="0"/>
                        </a:spcAft>
                      </a:pPr>
                      <a:r>
                        <a:rPr lang="tr-TR" sz="1600" dirty="0" smtClean="0">
                          <a:latin typeface="Calibri"/>
                          <a:ea typeface="Calibri"/>
                          <a:cs typeface="Times New Roman"/>
                        </a:rPr>
                        <a:t>629</a:t>
                      </a:r>
                      <a:endParaRPr lang="tr-TR" sz="1600" dirty="0">
                        <a:latin typeface="Calibri"/>
                        <a:ea typeface="Calibri"/>
                        <a:cs typeface="Times New Roman"/>
                      </a:endParaRPr>
                    </a:p>
                  </a:txBody>
                  <a:tcPr marL="68580" marR="68580" marT="0" marB="0"/>
                </a:tc>
                <a:tc>
                  <a:txBody>
                    <a:bodyPr/>
                    <a:lstStyle/>
                    <a:p>
                      <a:pPr algn="ctr">
                        <a:lnSpc>
                          <a:spcPct val="115000"/>
                        </a:lnSpc>
                        <a:spcAft>
                          <a:spcPts val="0"/>
                        </a:spcAft>
                      </a:pPr>
                      <a:r>
                        <a:rPr lang="tr-TR" sz="1600" b="1" dirty="0" smtClean="0">
                          <a:latin typeface="Calibri"/>
                          <a:ea typeface="Calibri"/>
                          <a:cs typeface="Times New Roman"/>
                        </a:rPr>
                        <a:t>1.130</a:t>
                      </a:r>
                      <a:endParaRPr lang="tr-TR" sz="1600" b="1" dirty="0">
                        <a:latin typeface="Calibri"/>
                        <a:ea typeface="Calibri"/>
                        <a:cs typeface="Times New Roman"/>
                      </a:endParaRPr>
                    </a:p>
                  </a:txBody>
                  <a:tcPr marL="68580" marR="68580" marT="0" marB="0"/>
                </a:tc>
                <a:tc>
                  <a:txBody>
                    <a:bodyPr/>
                    <a:lstStyle/>
                    <a:p>
                      <a:pPr algn="ctr"/>
                      <a:endParaRPr lang="tr-TR" sz="1600"/>
                    </a:p>
                  </a:txBody>
                  <a:tcPr marL="68580" marR="68580" marT="0" marB="0"/>
                </a:tc>
                <a:tc>
                  <a:txBody>
                    <a:bodyPr/>
                    <a:lstStyle/>
                    <a:p>
                      <a:pPr algn="ctr"/>
                      <a:endParaRPr lang="tr-TR" sz="1600"/>
                    </a:p>
                  </a:txBody>
                  <a:tcPr marL="68580" marR="68580" marT="0" marB="0"/>
                </a:tc>
                <a:tc>
                  <a:txBody>
                    <a:bodyPr/>
                    <a:lstStyle/>
                    <a:p>
                      <a:pPr algn="ctr"/>
                      <a:endParaRPr lang="tr-TR" sz="1600" dirty="0"/>
                    </a:p>
                  </a:txBody>
                  <a:tcPr marL="68580" marR="68580" marT="0" marB="0"/>
                </a:tc>
              </a:tr>
              <a:tr h="323852">
                <a:tc>
                  <a:txBody>
                    <a:bodyPr/>
                    <a:lstStyle/>
                    <a:p>
                      <a:pPr>
                        <a:lnSpc>
                          <a:spcPct val="115000"/>
                        </a:lnSpc>
                        <a:spcAft>
                          <a:spcPts val="0"/>
                        </a:spcAft>
                      </a:pPr>
                      <a:r>
                        <a:rPr lang="tr-TR" sz="1600" b="1">
                          <a:latin typeface="Calibri"/>
                          <a:ea typeface="Calibri"/>
                          <a:cs typeface="Times New Roman"/>
                        </a:rPr>
                        <a:t>Nisan</a:t>
                      </a:r>
                      <a:endParaRPr lang="tr-TR" sz="1600">
                        <a:latin typeface="Calibri"/>
                        <a:ea typeface="Calibri"/>
                        <a:cs typeface="Times New Roman"/>
                      </a:endParaRPr>
                    </a:p>
                  </a:txBody>
                  <a:tcPr marL="68580" marR="68580" marT="0" marB="0"/>
                </a:tc>
                <a:tc>
                  <a:txBody>
                    <a:bodyPr/>
                    <a:lstStyle/>
                    <a:p>
                      <a:pPr algn="ctr">
                        <a:lnSpc>
                          <a:spcPct val="115000"/>
                        </a:lnSpc>
                        <a:spcAft>
                          <a:spcPts val="0"/>
                        </a:spcAft>
                      </a:pPr>
                      <a:r>
                        <a:rPr lang="tr-TR" sz="1600" dirty="0" smtClean="0">
                          <a:latin typeface="Calibri"/>
                          <a:ea typeface="Calibri"/>
                          <a:cs typeface="Times New Roman"/>
                        </a:rPr>
                        <a:t>369</a:t>
                      </a:r>
                      <a:endParaRPr lang="tr-TR" sz="1600" dirty="0">
                        <a:latin typeface="Calibri"/>
                        <a:ea typeface="Calibri"/>
                        <a:cs typeface="Times New Roman"/>
                      </a:endParaRPr>
                    </a:p>
                  </a:txBody>
                  <a:tcPr marL="68580" marR="68580" marT="0" marB="0"/>
                </a:tc>
                <a:tc>
                  <a:txBody>
                    <a:bodyPr/>
                    <a:lstStyle/>
                    <a:p>
                      <a:pPr algn="ctr">
                        <a:lnSpc>
                          <a:spcPct val="115000"/>
                        </a:lnSpc>
                        <a:spcAft>
                          <a:spcPts val="0"/>
                        </a:spcAft>
                      </a:pPr>
                      <a:r>
                        <a:rPr lang="tr-TR" sz="1600" dirty="0" smtClean="0">
                          <a:latin typeface="Calibri"/>
                          <a:ea typeface="Calibri"/>
                          <a:cs typeface="Times New Roman"/>
                        </a:rPr>
                        <a:t>551</a:t>
                      </a:r>
                      <a:endParaRPr lang="tr-TR" sz="1600" dirty="0">
                        <a:latin typeface="Calibri"/>
                        <a:ea typeface="Calibri"/>
                        <a:cs typeface="Times New Roman"/>
                      </a:endParaRPr>
                    </a:p>
                  </a:txBody>
                  <a:tcPr marL="68580" marR="68580" marT="0" marB="0"/>
                </a:tc>
                <a:tc>
                  <a:txBody>
                    <a:bodyPr/>
                    <a:lstStyle/>
                    <a:p>
                      <a:pPr algn="ctr">
                        <a:lnSpc>
                          <a:spcPct val="115000"/>
                        </a:lnSpc>
                        <a:spcAft>
                          <a:spcPts val="0"/>
                        </a:spcAft>
                      </a:pPr>
                      <a:r>
                        <a:rPr lang="tr-TR" sz="1600" b="1" dirty="0" smtClean="0">
                          <a:latin typeface="Calibri"/>
                          <a:ea typeface="Calibri"/>
                          <a:cs typeface="Times New Roman"/>
                        </a:rPr>
                        <a:t>920</a:t>
                      </a:r>
                      <a:endParaRPr lang="tr-TR" sz="1600" b="1" dirty="0">
                        <a:latin typeface="Calibri"/>
                        <a:ea typeface="Calibri"/>
                        <a:cs typeface="Times New Roman"/>
                      </a:endParaRPr>
                    </a:p>
                  </a:txBody>
                  <a:tcPr marL="68580" marR="68580" marT="0" marB="0"/>
                </a:tc>
                <a:tc>
                  <a:txBody>
                    <a:bodyPr/>
                    <a:lstStyle/>
                    <a:p>
                      <a:pPr algn="ctr"/>
                      <a:endParaRPr lang="tr-TR" sz="1600"/>
                    </a:p>
                  </a:txBody>
                  <a:tcPr marL="68580" marR="68580" marT="0" marB="0"/>
                </a:tc>
                <a:tc>
                  <a:txBody>
                    <a:bodyPr/>
                    <a:lstStyle/>
                    <a:p>
                      <a:pPr algn="ctr"/>
                      <a:endParaRPr lang="tr-TR" sz="1600"/>
                    </a:p>
                  </a:txBody>
                  <a:tcPr marL="68580" marR="68580" marT="0" marB="0"/>
                </a:tc>
                <a:tc>
                  <a:txBody>
                    <a:bodyPr/>
                    <a:lstStyle/>
                    <a:p>
                      <a:pPr algn="ctr"/>
                      <a:endParaRPr lang="tr-TR" sz="1600" dirty="0"/>
                    </a:p>
                  </a:txBody>
                  <a:tcPr marL="68580" marR="68580" marT="0" marB="0"/>
                </a:tc>
              </a:tr>
              <a:tr h="323852">
                <a:tc>
                  <a:txBody>
                    <a:bodyPr/>
                    <a:lstStyle/>
                    <a:p>
                      <a:pPr>
                        <a:lnSpc>
                          <a:spcPct val="115000"/>
                        </a:lnSpc>
                        <a:spcAft>
                          <a:spcPts val="0"/>
                        </a:spcAft>
                      </a:pPr>
                      <a:r>
                        <a:rPr lang="tr-TR" sz="1600" b="1">
                          <a:latin typeface="Calibri"/>
                          <a:ea typeface="Calibri"/>
                          <a:cs typeface="Times New Roman"/>
                        </a:rPr>
                        <a:t>Mayıs</a:t>
                      </a:r>
                      <a:endParaRPr lang="tr-TR" sz="1600">
                        <a:latin typeface="Calibri"/>
                        <a:ea typeface="Calibri"/>
                        <a:cs typeface="Times New Roman"/>
                      </a:endParaRPr>
                    </a:p>
                  </a:txBody>
                  <a:tcPr marL="68580" marR="68580" marT="0" marB="0"/>
                </a:tc>
                <a:tc>
                  <a:txBody>
                    <a:bodyPr/>
                    <a:lstStyle/>
                    <a:p>
                      <a:pPr algn="ctr">
                        <a:lnSpc>
                          <a:spcPct val="115000"/>
                        </a:lnSpc>
                        <a:spcAft>
                          <a:spcPts val="0"/>
                        </a:spcAft>
                      </a:pPr>
                      <a:r>
                        <a:rPr lang="tr-TR" sz="1600" dirty="0" smtClean="0">
                          <a:latin typeface="Calibri"/>
                          <a:ea typeface="Calibri"/>
                          <a:cs typeface="Times New Roman"/>
                        </a:rPr>
                        <a:t>348</a:t>
                      </a:r>
                      <a:endParaRPr lang="tr-TR" sz="1600" dirty="0">
                        <a:latin typeface="Calibri"/>
                        <a:ea typeface="Calibri"/>
                        <a:cs typeface="Times New Roman"/>
                      </a:endParaRPr>
                    </a:p>
                  </a:txBody>
                  <a:tcPr marL="68580" marR="68580" marT="0" marB="0"/>
                </a:tc>
                <a:tc>
                  <a:txBody>
                    <a:bodyPr/>
                    <a:lstStyle/>
                    <a:p>
                      <a:pPr algn="ctr">
                        <a:lnSpc>
                          <a:spcPct val="115000"/>
                        </a:lnSpc>
                        <a:spcAft>
                          <a:spcPts val="0"/>
                        </a:spcAft>
                      </a:pPr>
                      <a:r>
                        <a:rPr lang="tr-TR" sz="1600" dirty="0" smtClean="0">
                          <a:latin typeface="Calibri"/>
                          <a:ea typeface="Calibri"/>
                          <a:cs typeface="Times New Roman"/>
                        </a:rPr>
                        <a:t>616</a:t>
                      </a:r>
                      <a:endParaRPr lang="tr-TR" sz="1600" dirty="0">
                        <a:latin typeface="Calibri"/>
                        <a:ea typeface="Calibri"/>
                        <a:cs typeface="Times New Roman"/>
                      </a:endParaRPr>
                    </a:p>
                  </a:txBody>
                  <a:tcPr marL="68580" marR="68580" marT="0" marB="0"/>
                </a:tc>
                <a:tc>
                  <a:txBody>
                    <a:bodyPr/>
                    <a:lstStyle/>
                    <a:p>
                      <a:pPr algn="ctr">
                        <a:lnSpc>
                          <a:spcPct val="115000"/>
                        </a:lnSpc>
                        <a:spcAft>
                          <a:spcPts val="0"/>
                        </a:spcAft>
                      </a:pPr>
                      <a:r>
                        <a:rPr lang="tr-TR" sz="1600" b="1" dirty="0" smtClean="0">
                          <a:latin typeface="Calibri"/>
                          <a:ea typeface="Calibri"/>
                          <a:cs typeface="Times New Roman"/>
                        </a:rPr>
                        <a:t>964</a:t>
                      </a:r>
                      <a:endParaRPr lang="tr-TR" sz="1600" b="1" dirty="0">
                        <a:latin typeface="Calibri"/>
                        <a:ea typeface="Calibri"/>
                        <a:cs typeface="Times New Roman"/>
                      </a:endParaRPr>
                    </a:p>
                  </a:txBody>
                  <a:tcPr marL="68580" marR="68580" marT="0" marB="0"/>
                </a:tc>
                <a:tc>
                  <a:txBody>
                    <a:bodyPr/>
                    <a:lstStyle/>
                    <a:p>
                      <a:pPr algn="ctr"/>
                      <a:endParaRPr lang="tr-TR" sz="1600"/>
                    </a:p>
                  </a:txBody>
                  <a:tcPr marL="68580" marR="68580" marT="0" marB="0"/>
                </a:tc>
                <a:tc>
                  <a:txBody>
                    <a:bodyPr/>
                    <a:lstStyle/>
                    <a:p>
                      <a:pPr algn="ctr"/>
                      <a:endParaRPr lang="tr-TR" sz="1600"/>
                    </a:p>
                  </a:txBody>
                  <a:tcPr marL="68580" marR="68580" marT="0" marB="0"/>
                </a:tc>
                <a:tc>
                  <a:txBody>
                    <a:bodyPr/>
                    <a:lstStyle/>
                    <a:p>
                      <a:pPr algn="ctr"/>
                      <a:endParaRPr lang="tr-TR" sz="1600" dirty="0"/>
                    </a:p>
                  </a:txBody>
                  <a:tcPr marL="68580" marR="68580" marT="0" marB="0"/>
                </a:tc>
              </a:tr>
              <a:tr h="323852">
                <a:tc>
                  <a:txBody>
                    <a:bodyPr/>
                    <a:lstStyle/>
                    <a:p>
                      <a:pPr>
                        <a:lnSpc>
                          <a:spcPct val="115000"/>
                        </a:lnSpc>
                        <a:spcAft>
                          <a:spcPts val="0"/>
                        </a:spcAft>
                      </a:pPr>
                      <a:r>
                        <a:rPr lang="tr-TR" sz="1600" b="1">
                          <a:latin typeface="Calibri"/>
                          <a:ea typeface="Calibri"/>
                          <a:cs typeface="Times New Roman"/>
                        </a:rPr>
                        <a:t>Haziran</a:t>
                      </a:r>
                      <a:endParaRPr lang="tr-TR" sz="1600">
                        <a:latin typeface="Calibri"/>
                        <a:ea typeface="Calibri"/>
                        <a:cs typeface="Times New Roman"/>
                      </a:endParaRPr>
                    </a:p>
                  </a:txBody>
                  <a:tcPr marL="68580" marR="68580" marT="0" marB="0"/>
                </a:tc>
                <a:tc>
                  <a:txBody>
                    <a:bodyPr/>
                    <a:lstStyle/>
                    <a:p>
                      <a:pPr algn="ctr">
                        <a:lnSpc>
                          <a:spcPct val="115000"/>
                        </a:lnSpc>
                        <a:spcAft>
                          <a:spcPts val="0"/>
                        </a:spcAft>
                      </a:pPr>
                      <a:r>
                        <a:rPr lang="tr-TR" sz="1600" dirty="0" smtClean="0">
                          <a:latin typeface="Calibri"/>
                          <a:ea typeface="Calibri"/>
                          <a:cs typeface="Times New Roman"/>
                        </a:rPr>
                        <a:t>294</a:t>
                      </a:r>
                      <a:endParaRPr lang="tr-TR" sz="1600" dirty="0">
                        <a:latin typeface="Calibri"/>
                        <a:ea typeface="Calibri"/>
                        <a:cs typeface="Times New Roman"/>
                      </a:endParaRPr>
                    </a:p>
                  </a:txBody>
                  <a:tcPr marL="68580" marR="68580" marT="0" marB="0"/>
                </a:tc>
                <a:tc>
                  <a:txBody>
                    <a:bodyPr/>
                    <a:lstStyle/>
                    <a:p>
                      <a:pPr algn="ctr">
                        <a:lnSpc>
                          <a:spcPct val="115000"/>
                        </a:lnSpc>
                        <a:spcAft>
                          <a:spcPts val="0"/>
                        </a:spcAft>
                      </a:pPr>
                      <a:r>
                        <a:rPr lang="tr-TR" sz="1600" dirty="0" smtClean="0">
                          <a:latin typeface="Calibri"/>
                          <a:ea typeface="Calibri"/>
                          <a:cs typeface="Times New Roman"/>
                        </a:rPr>
                        <a:t>442</a:t>
                      </a:r>
                      <a:endParaRPr lang="tr-TR" sz="1600" dirty="0">
                        <a:latin typeface="Calibri"/>
                        <a:ea typeface="Calibri"/>
                        <a:cs typeface="Times New Roman"/>
                      </a:endParaRPr>
                    </a:p>
                  </a:txBody>
                  <a:tcPr marL="68580" marR="68580" marT="0" marB="0"/>
                </a:tc>
                <a:tc>
                  <a:txBody>
                    <a:bodyPr/>
                    <a:lstStyle/>
                    <a:p>
                      <a:pPr algn="ctr">
                        <a:lnSpc>
                          <a:spcPct val="115000"/>
                        </a:lnSpc>
                        <a:spcAft>
                          <a:spcPts val="0"/>
                        </a:spcAft>
                      </a:pPr>
                      <a:r>
                        <a:rPr lang="tr-TR" sz="1600" b="1" dirty="0" smtClean="0">
                          <a:latin typeface="Calibri"/>
                          <a:ea typeface="Calibri"/>
                          <a:cs typeface="Times New Roman"/>
                        </a:rPr>
                        <a:t>736</a:t>
                      </a:r>
                      <a:endParaRPr lang="tr-TR" sz="1600" b="1" dirty="0">
                        <a:latin typeface="Calibri"/>
                        <a:ea typeface="Calibri"/>
                        <a:cs typeface="Times New Roman"/>
                      </a:endParaRPr>
                    </a:p>
                  </a:txBody>
                  <a:tcPr marL="68580" marR="68580" marT="0" marB="0"/>
                </a:tc>
                <a:tc>
                  <a:txBody>
                    <a:bodyPr/>
                    <a:lstStyle/>
                    <a:p>
                      <a:pPr algn="ctr"/>
                      <a:endParaRPr lang="tr-TR" sz="1600"/>
                    </a:p>
                  </a:txBody>
                  <a:tcPr marL="68580" marR="68580" marT="0" marB="0"/>
                </a:tc>
                <a:tc>
                  <a:txBody>
                    <a:bodyPr/>
                    <a:lstStyle/>
                    <a:p>
                      <a:pPr algn="ctr"/>
                      <a:endParaRPr lang="tr-TR" sz="1600"/>
                    </a:p>
                  </a:txBody>
                  <a:tcPr marL="68580" marR="68580" marT="0" marB="0"/>
                </a:tc>
                <a:tc>
                  <a:txBody>
                    <a:bodyPr/>
                    <a:lstStyle/>
                    <a:p>
                      <a:pPr algn="ctr"/>
                      <a:endParaRPr lang="tr-TR" sz="1600" dirty="0"/>
                    </a:p>
                  </a:txBody>
                  <a:tcPr marL="68580" marR="68580" marT="0" marB="0"/>
                </a:tc>
              </a:tr>
              <a:tr h="323852">
                <a:tc>
                  <a:txBody>
                    <a:bodyPr/>
                    <a:lstStyle/>
                    <a:p>
                      <a:pPr>
                        <a:lnSpc>
                          <a:spcPct val="115000"/>
                        </a:lnSpc>
                        <a:spcAft>
                          <a:spcPts val="0"/>
                        </a:spcAft>
                      </a:pPr>
                      <a:r>
                        <a:rPr lang="tr-TR" sz="1600" b="1">
                          <a:latin typeface="Calibri"/>
                          <a:ea typeface="Calibri"/>
                          <a:cs typeface="Times New Roman"/>
                        </a:rPr>
                        <a:t>Temmuz</a:t>
                      </a:r>
                      <a:endParaRPr lang="tr-TR" sz="1600">
                        <a:latin typeface="Calibri"/>
                        <a:ea typeface="Calibri"/>
                        <a:cs typeface="Times New Roman"/>
                      </a:endParaRPr>
                    </a:p>
                  </a:txBody>
                  <a:tcPr marL="68580" marR="68580" marT="0" marB="0"/>
                </a:tc>
                <a:tc>
                  <a:txBody>
                    <a:bodyPr/>
                    <a:lstStyle/>
                    <a:p>
                      <a:pPr algn="ctr">
                        <a:lnSpc>
                          <a:spcPct val="115000"/>
                        </a:lnSpc>
                        <a:spcAft>
                          <a:spcPts val="0"/>
                        </a:spcAft>
                      </a:pPr>
                      <a:r>
                        <a:rPr lang="tr-TR" sz="1600" dirty="0" smtClean="0">
                          <a:latin typeface="Calibri"/>
                          <a:ea typeface="Calibri"/>
                          <a:cs typeface="Times New Roman"/>
                        </a:rPr>
                        <a:t>365</a:t>
                      </a:r>
                      <a:endParaRPr lang="tr-TR" sz="1600" dirty="0">
                        <a:latin typeface="Calibri"/>
                        <a:ea typeface="Calibri"/>
                        <a:cs typeface="Times New Roman"/>
                      </a:endParaRPr>
                    </a:p>
                  </a:txBody>
                  <a:tcPr marL="68580" marR="68580" marT="0" marB="0"/>
                </a:tc>
                <a:tc>
                  <a:txBody>
                    <a:bodyPr/>
                    <a:lstStyle/>
                    <a:p>
                      <a:pPr algn="ctr">
                        <a:lnSpc>
                          <a:spcPct val="115000"/>
                        </a:lnSpc>
                        <a:spcAft>
                          <a:spcPts val="0"/>
                        </a:spcAft>
                      </a:pPr>
                      <a:r>
                        <a:rPr lang="tr-TR" sz="1600" dirty="0" smtClean="0">
                          <a:latin typeface="Calibri"/>
                          <a:ea typeface="Calibri"/>
                          <a:cs typeface="Times New Roman"/>
                        </a:rPr>
                        <a:t>574</a:t>
                      </a:r>
                      <a:endParaRPr lang="tr-TR" sz="1600" dirty="0">
                        <a:latin typeface="Calibri"/>
                        <a:ea typeface="Calibri"/>
                        <a:cs typeface="Times New Roman"/>
                      </a:endParaRPr>
                    </a:p>
                  </a:txBody>
                  <a:tcPr marL="68580" marR="68580" marT="0" marB="0"/>
                </a:tc>
                <a:tc>
                  <a:txBody>
                    <a:bodyPr/>
                    <a:lstStyle/>
                    <a:p>
                      <a:pPr algn="ctr">
                        <a:lnSpc>
                          <a:spcPct val="115000"/>
                        </a:lnSpc>
                        <a:spcAft>
                          <a:spcPts val="0"/>
                        </a:spcAft>
                      </a:pPr>
                      <a:r>
                        <a:rPr lang="tr-TR" sz="1600" b="1" dirty="0" smtClean="0">
                          <a:latin typeface="Calibri"/>
                          <a:ea typeface="Calibri"/>
                          <a:cs typeface="Times New Roman"/>
                        </a:rPr>
                        <a:t>939</a:t>
                      </a:r>
                      <a:endParaRPr lang="tr-TR" sz="1600" b="1" dirty="0">
                        <a:latin typeface="Calibri"/>
                        <a:ea typeface="Calibri"/>
                        <a:cs typeface="Times New Roman"/>
                      </a:endParaRPr>
                    </a:p>
                  </a:txBody>
                  <a:tcPr marL="68580" marR="68580" marT="0" marB="0"/>
                </a:tc>
                <a:tc>
                  <a:txBody>
                    <a:bodyPr/>
                    <a:lstStyle/>
                    <a:p>
                      <a:pPr algn="ctr"/>
                      <a:endParaRPr lang="tr-TR" sz="1600"/>
                    </a:p>
                  </a:txBody>
                  <a:tcPr marL="68580" marR="68580" marT="0" marB="0"/>
                </a:tc>
                <a:tc>
                  <a:txBody>
                    <a:bodyPr/>
                    <a:lstStyle/>
                    <a:p>
                      <a:pPr algn="ctr"/>
                      <a:endParaRPr lang="tr-TR" sz="1600"/>
                    </a:p>
                  </a:txBody>
                  <a:tcPr marL="68580" marR="68580" marT="0" marB="0"/>
                </a:tc>
                <a:tc>
                  <a:txBody>
                    <a:bodyPr/>
                    <a:lstStyle/>
                    <a:p>
                      <a:pPr algn="ctr"/>
                      <a:endParaRPr lang="tr-TR" sz="1600" dirty="0"/>
                    </a:p>
                  </a:txBody>
                  <a:tcPr marL="68580" marR="68580" marT="0" marB="0"/>
                </a:tc>
              </a:tr>
              <a:tr h="323852">
                <a:tc>
                  <a:txBody>
                    <a:bodyPr/>
                    <a:lstStyle/>
                    <a:p>
                      <a:pPr>
                        <a:lnSpc>
                          <a:spcPct val="115000"/>
                        </a:lnSpc>
                        <a:spcAft>
                          <a:spcPts val="0"/>
                        </a:spcAft>
                      </a:pPr>
                      <a:r>
                        <a:rPr lang="tr-TR" sz="1600" b="1">
                          <a:latin typeface="Calibri"/>
                          <a:ea typeface="Calibri"/>
                          <a:cs typeface="Times New Roman"/>
                        </a:rPr>
                        <a:t>Ağustos</a:t>
                      </a:r>
                      <a:endParaRPr lang="tr-TR" sz="1600">
                        <a:latin typeface="Calibri"/>
                        <a:ea typeface="Calibri"/>
                        <a:cs typeface="Times New Roman"/>
                      </a:endParaRPr>
                    </a:p>
                  </a:txBody>
                  <a:tcPr marL="68580" marR="68580" marT="0" marB="0"/>
                </a:tc>
                <a:tc>
                  <a:txBody>
                    <a:bodyPr/>
                    <a:lstStyle/>
                    <a:p>
                      <a:pPr algn="ctr">
                        <a:lnSpc>
                          <a:spcPct val="115000"/>
                        </a:lnSpc>
                        <a:spcAft>
                          <a:spcPts val="0"/>
                        </a:spcAft>
                      </a:pPr>
                      <a:r>
                        <a:rPr lang="tr-TR" sz="1600" dirty="0" smtClean="0">
                          <a:latin typeface="Calibri"/>
                          <a:ea typeface="Calibri"/>
                          <a:cs typeface="Times New Roman"/>
                        </a:rPr>
                        <a:t>383</a:t>
                      </a:r>
                      <a:endParaRPr lang="tr-TR" sz="1600" dirty="0">
                        <a:latin typeface="Calibri"/>
                        <a:ea typeface="Calibri"/>
                        <a:cs typeface="Times New Roman"/>
                      </a:endParaRPr>
                    </a:p>
                  </a:txBody>
                  <a:tcPr marL="68580" marR="68580" marT="0" marB="0"/>
                </a:tc>
                <a:tc>
                  <a:txBody>
                    <a:bodyPr/>
                    <a:lstStyle/>
                    <a:p>
                      <a:pPr algn="ctr">
                        <a:lnSpc>
                          <a:spcPct val="115000"/>
                        </a:lnSpc>
                        <a:spcAft>
                          <a:spcPts val="0"/>
                        </a:spcAft>
                      </a:pPr>
                      <a:r>
                        <a:rPr lang="tr-TR" sz="1600" dirty="0" smtClean="0">
                          <a:latin typeface="Calibri"/>
                          <a:ea typeface="Calibri"/>
                          <a:cs typeface="Times New Roman"/>
                        </a:rPr>
                        <a:t>592</a:t>
                      </a:r>
                      <a:endParaRPr lang="tr-TR" sz="1600" dirty="0">
                        <a:latin typeface="Calibri"/>
                        <a:ea typeface="Calibri"/>
                        <a:cs typeface="Times New Roman"/>
                      </a:endParaRPr>
                    </a:p>
                  </a:txBody>
                  <a:tcPr marL="68580" marR="68580" marT="0" marB="0"/>
                </a:tc>
                <a:tc>
                  <a:txBody>
                    <a:bodyPr/>
                    <a:lstStyle/>
                    <a:p>
                      <a:pPr algn="ctr">
                        <a:lnSpc>
                          <a:spcPct val="115000"/>
                        </a:lnSpc>
                        <a:spcAft>
                          <a:spcPts val="0"/>
                        </a:spcAft>
                      </a:pPr>
                      <a:r>
                        <a:rPr lang="tr-TR" sz="1600" b="1" dirty="0" smtClean="0">
                          <a:latin typeface="Calibri"/>
                          <a:ea typeface="Calibri"/>
                          <a:cs typeface="Times New Roman"/>
                        </a:rPr>
                        <a:t>975</a:t>
                      </a:r>
                      <a:endParaRPr lang="tr-TR" sz="1600" b="1" dirty="0">
                        <a:latin typeface="Calibri"/>
                        <a:ea typeface="Calibri"/>
                        <a:cs typeface="Times New Roman"/>
                      </a:endParaRPr>
                    </a:p>
                  </a:txBody>
                  <a:tcPr marL="68580" marR="68580" marT="0" marB="0"/>
                </a:tc>
                <a:tc>
                  <a:txBody>
                    <a:bodyPr/>
                    <a:lstStyle/>
                    <a:p>
                      <a:pPr algn="ctr"/>
                      <a:endParaRPr lang="tr-TR" sz="1600"/>
                    </a:p>
                  </a:txBody>
                  <a:tcPr marL="68580" marR="68580" marT="0" marB="0"/>
                </a:tc>
                <a:tc>
                  <a:txBody>
                    <a:bodyPr/>
                    <a:lstStyle/>
                    <a:p>
                      <a:pPr algn="ctr"/>
                      <a:endParaRPr lang="tr-TR" sz="1600"/>
                    </a:p>
                  </a:txBody>
                  <a:tcPr marL="68580" marR="68580" marT="0" marB="0"/>
                </a:tc>
                <a:tc>
                  <a:txBody>
                    <a:bodyPr/>
                    <a:lstStyle/>
                    <a:p>
                      <a:pPr algn="ctr"/>
                      <a:endParaRPr lang="tr-TR" sz="1600" dirty="0"/>
                    </a:p>
                  </a:txBody>
                  <a:tcPr marL="68580" marR="68580" marT="0" marB="0"/>
                </a:tc>
              </a:tr>
              <a:tr h="323852">
                <a:tc>
                  <a:txBody>
                    <a:bodyPr/>
                    <a:lstStyle/>
                    <a:p>
                      <a:pPr>
                        <a:lnSpc>
                          <a:spcPct val="115000"/>
                        </a:lnSpc>
                        <a:spcAft>
                          <a:spcPts val="0"/>
                        </a:spcAft>
                      </a:pPr>
                      <a:r>
                        <a:rPr lang="tr-TR" sz="1600" b="1">
                          <a:latin typeface="Calibri"/>
                          <a:ea typeface="Calibri"/>
                          <a:cs typeface="Times New Roman"/>
                        </a:rPr>
                        <a:t>Eylül</a:t>
                      </a:r>
                      <a:endParaRPr lang="tr-TR" sz="1600">
                        <a:latin typeface="Calibri"/>
                        <a:ea typeface="Calibri"/>
                        <a:cs typeface="Times New Roman"/>
                      </a:endParaRPr>
                    </a:p>
                  </a:txBody>
                  <a:tcPr marL="68580" marR="68580" marT="0" marB="0"/>
                </a:tc>
                <a:tc>
                  <a:txBody>
                    <a:bodyPr/>
                    <a:lstStyle/>
                    <a:p>
                      <a:pPr algn="ctr">
                        <a:lnSpc>
                          <a:spcPct val="115000"/>
                        </a:lnSpc>
                        <a:spcAft>
                          <a:spcPts val="0"/>
                        </a:spcAft>
                      </a:pPr>
                      <a:r>
                        <a:rPr lang="tr-TR" sz="1600" dirty="0" smtClean="0">
                          <a:latin typeface="Calibri"/>
                          <a:ea typeface="Calibri"/>
                          <a:cs typeface="Times New Roman"/>
                        </a:rPr>
                        <a:t>677</a:t>
                      </a:r>
                      <a:endParaRPr lang="tr-TR" sz="1600" dirty="0">
                        <a:latin typeface="Calibri"/>
                        <a:ea typeface="Calibri"/>
                        <a:cs typeface="Times New Roman"/>
                      </a:endParaRPr>
                    </a:p>
                  </a:txBody>
                  <a:tcPr marL="68580" marR="68580" marT="0" marB="0"/>
                </a:tc>
                <a:tc>
                  <a:txBody>
                    <a:bodyPr/>
                    <a:lstStyle/>
                    <a:p>
                      <a:pPr algn="ctr">
                        <a:lnSpc>
                          <a:spcPct val="115000"/>
                        </a:lnSpc>
                        <a:spcAft>
                          <a:spcPts val="0"/>
                        </a:spcAft>
                      </a:pPr>
                      <a:r>
                        <a:rPr lang="tr-TR" sz="1600" dirty="0" smtClean="0">
                          <a:latin typeface="Calibri"/>
                          <a:ea typeface="Calibri"/>
                          <a:cs typeface="Times New Roman"/>
                        </a:rPr>
                        <a:t>826</a:t>
                      </a:r>
                      <a:endParaRPr lang="tr-TR" sz="1600" dirty="0">
                        <a:latin typeface="Calibri"/>
                        <a:ea typeface="Calibri"/>
                        <a:cs typeface="Times New Roman"/>
                      </a:endParaRPr>
                    </a:p>
                  </a:txBody>
                  <a:tcPr marL="68580" marR="68580" marT="0" marB="0"/>
                </a:tc>
                <a:tc>
                  <a:txBody>
                    <a:bodyPr/>
                    <a:lstStyle/>
                    <a:p>
                      <a:pPr algn="ctr">
                        <a:lnSpc>
                          <a:spcPct val="115000"/>
                        </a:lnSpc>
                        <a:spcAft>
                          <a:spcPts val="0"/>
                        </a:spcAft>
                      </a:pPr>
                      <a:r>
                        <a:rPr lang="tr-TR" sz="1600" b="1" dirty="0" smtClean="0">
                          <a:latin typeface="Calibri"/>
                          <a:ea typeface="Calibri"/>
                          <a:cs typeface="Times New Roman"/>
                        </a:rPr>
                        <a:t>1.503</a:t>
                      </a:r>
                      <a:endParaRPr lang="tr-TR" sz="1600" b="1" dirty="0">
                        <a:latin typeface="Calibri"/>
                        <a:ea typeface="Calibri"/>
                        <a:cs typeface="Times New Roman"/>
                      </a:endParaRPr>
                    </a:p>
                  </a:txBody>
                  <a:tcPr marL="68580" marR="68580" marT="0" marB="0"/>
                </a:tc>
                <a:tc>
                  <a:txBody>
                    <a:bodyPr/>
                    <a:lstStyle/>
                    <a:p>
                      <a:pPr algn="ctr"/>
                      <a:endParaRPr lang="tr-TR" sz="1600"/>
                    </a:p>
                  </a:txBody>
                  <a:tcPr marL="68580" marR="68580" marT="0" marB="0"/>
                </a:tc>
                <a:tc>
                  <a:txBody>
                    <a:bodyPr/>
                    <a:lstStyle/>
                    <a:p>
                      <a:pPr algn="ctr"/>
                      <a:endParaRPr lang="tr-TR" sz="1600"/>
                    </a:p>
                  </a:txBody>
                  <a:tcPr marL="68580" marR="68580" marT="0" marB="0"/>
                </a:tc>
                <a:tc>
                  <a:txBody>
                    <a:bodyPr/>
                    <a:lstStyle/>
                    <a:p>
                      <a:pPr algn="ctr"/>
                      <a:endParaRPr lang="tr-TR" sz="1600" dirty="0"/>
                    </a:p>
                  </a:txBody>
                  <a:tcPr marL="68580" marR="68580" marT="0" marB="0"/>
                </a:tc>
              </a:tr>
              <a:tr h="323852">
                <a:tc>
                  <a:txBody>
                    <a:bodyPr/>
                    <a:lstStyle/>
                    <a:p>
                      <a:pPr>
                        <a:lnSpc>
                          <a:spcPct val="115000"/>
                        </a:lnSpc>
                        <a:spcAft>
                          <a:spcPts val="0"/>
                        </a:spcAft>
                      </a:pPr>
                      <a:r>
                        <a:rPr lang="tr-TR" sz="1600" b="1">
                          <a:latin typeface="Calibri"/>
                          <a:ea typeface="Calibri"/>
                          <a:cs typeface="Times New Roman"/>
                        </a:rPr>
                        <a:t>Ekim</a:t>
                      </a:r>
                      <a:endParaRPr lang="tr-TR" sz="1600">
                        <a:latin typeface="Calibri"/>
                        <a:ea typeface="Calibri"/>
                        <a:cs typeface="Times New Roman"/>
                      </a:endParaRPr>
                    </a:p>
                  </a:txBody>
                  <a:tcPr marL="68580" marR="68580" marT="0" marB="0"/>
                </a:tc>
                <a:tc>
                  <a:txBody>
                    <a:bodyPr/>
                    <a:lstStyle/>
                    <a:p>
                      <a:pPr algn="ctr">
                        <a:lnSpc>
                          <a:spcPct val="115000"/>
                        </a:lnSpc>
                        <a:spcAft>
                          <a:spcPts val="0"/>
                        </a:spcAft>
                      </a:pPr>
                      <a:r>
                        <a:rPr lang="tr-TR" sz="1600" dirty="0" smtClean="0">
                          <a:latin typeface="Calibri"/>
                          <a:ea typeface="Calibri"/>
                          <a:cs typeface="Times New Roman"/>
                        </a:rPr>
                        <a:t>379</a:t>
                      </a:r>
                      <a:endParaRPr lang="tr-TR" sz="1600" dirty="0">
                        <a:latin typeface="Calibri"/>
                        <a:ea typeface="Calibri"/>
                        <a:cs typeface="Times New Roman"/>
                      </a:endParaRPr>
                    </a:p>
                  </a:txBody>
                  <a:tcPr marL="68580" marR="68580" marT="0" marB="0"/>
                </a:tc>
                <a:tc>
                  <a:txBody>
                    <a:bodyPr/>
                    <a:lstStyle/>
                    <a:p>
                      <a:pPr algn="ctr">
                        <a:lnSpc>
                          <a:spcPct val="115000"/>
                        </a:lnSpc>
                        <a:spcAft>
                          <a:spcPts val="0"/>
                        </a:spcAft>
                      </a:pPr>
                      <a:r>
                        <a:rPr lang="tr-TR" sz="1600" dirty="0" smtClean="0">
                          <a:latin typeface="Calibri"/>
                          <a:ea typeface="Calibri"/>
                          <a:cs typeface="Times New Roman"/>
                        </a:rPr>
                        <a:t>633</a:t>
                      </a:r>
                      <a:endParaRPr lang="tr-TR" sz="1600" dirty="0">
                        <a:latin typeface="Calibri"/>
                        <a:ea typeface="Calibri"/>
                        <a:cs typeface="Times New Roman"/>
                      </a:endParaRPr>
                    </a:p>
                  </a:txBody>
                  <a:tcPr marL="68580" marR="68580" marT="0" marB="0"/>
                </a:tc>
                <a:tc>
                  <a:txBody>
                    <a:bodyPr/>
                    <a:lstStyle/>
                    <a:p>
                      <a:pPr algn="ctr">
                        <a:lnSpc>
                          <a:spcPct val="115000"/>
                        </a:lnSpc>
                        <a:spcAft>
                          <a:spcPts val="0"/>
                        </a:spcAft>
                      </a:pPr>
                      <a:r>
                        <a:rPr lang="tr-TR" sz="1600" b="1" dirty="0" smtClean="0">
                          <a:latin typeface="Calibri"/>
                          <a:ea typeface="Calibri"/>
                          <a:cs typeface="Times New Roman"/>
                        </a:rPr>
                        <a:t>1.012</a:t>
                      </a:r>
                      <a:endParaRPr lang="tr-TR" sz="1600" b="1" dirty="0">
                        <a:latin typeface="Calibri"/>
                        <a:ea typeface="Calibri"/>
                        <a:cs typeface="Times New Roman"/>
                      </a:endParaRPr>
                    </a:p>
                  </a:txBody>
                  <a:tcPr marL="68580" marR="68580" marT="0" marB="0"/>
                </a:tc>
                <a:tc>
                  <a:txBody>
                    <a:bodyPr/>
                    <a:lstStyle/>
                    <a:p>
                      <a:pPr algn="ctr"/>
                      <a:endParaRPr lang="tr-TR" sz="1600"/>
                    </a:p>
                  </a:txBody>
                  <a:tcPr marL="68580" marR="68580" marT="0" marB="0"/>
                </a:tc>
                <a:tc>
                  <a:txBody>
                    <a:bodyPr/>
                    <a:lstStyle/>
                    <a:p>
                      <a:pPr algn="ctr"/>
                      <a:endParaRPr lang="tr-TR" sz="1600"/>
                    </a:p>
                  </a:txBody>
                  <a:tcPr marL="68580" marR="68580" marT="0" marB="0"/>
                </a:tc>
                <a:tc>
                  <a:txBody>
                    <a:bodyPr/>
                    <a:lstStyle/>
                    <a:p>
                      <a:pPr algn="ctr"/>
                      <a:endParaRPr lang="tr-TR" sz="1600" dirty="0"/>
                    </a:p>
                  </a:txBody>
                  <a:tcPr marL="68580" marR="68580" marT="0" marB="0"/>
                </a:tc>
              </a:tr>
              <a:tr h="323852">
                <a:tc>
                  <a:txBody>
                    <a:bodyPr/>
                    <a:lstStyle/>
                    <a:p>
                      <a:pPr>
                        <a:lnSpc>
                          <a:spcPct val="115000"/>
                        </a:lnSpc>
                        <a:spcAft>
                          <a:spcPts val="0"/>
                        </a:spcAft>
                      </a:pPr>
                      <a:r>
                        <a:rPr lang="tr-TR" sz="1600" b="1">
                          <a:latin typeface="Calibri"/>
                          <a:ea typeface="Calibri"/>
                          <a:cs typeface="Times New Roman"/>
                        </a:rPr>
                        <a:t>Kasım</a:t>
                      </a:r>
                      <a:endParaRPr lang="tr-TR" sz="1600">
                        <a:latin typeface="Calibri"/>
                        <a:ea typeface="Calibri"/>
                        <a:cs typeface="Times New Roman"/>
                      </a:endParaRPr>
                    </a:p>
                  </a:txBody>
                  <a:tcPr marL="68580" marR="68580" marT="0" marB="0"/>
                </a:tc>
                <a:tc>
                  <a:txBody>
                    <a:bodyPr/>
                    <a:lstStyle/>
                    <a:p>
                      <a:pPr algn="ctr">
                        <a:lnSpc>
                          <a:spcPct val="115000"/>
                        </a:lnSpc>
                        <a:spcAft>
                          <a:spcPts val="0"/>
                        </a:spcAft>
                      </a:pPr>
                      <a:r>
                        <a:rPr lang="tr-TR" sz="1600" dirty="0" smtClean="0">
                          <a:latin typeface="Calibri"/>
                          <a:ea typeface="Calibri"/>
                          <a:cs typeface="Times New Roman"/>
                        </a:rPr>
                        <a:t>459</a:t>
                      </a:r>
                      <a:endParaRPr lang="tr-TR" sz="1600" dirty="0">
                        <a:latin typeface="Calibri"/>
                        <a:ea typeface="Calibri"/>
                        <a:cs typeface="Times New Roman"/>
                      </a:endParaRPr>
                    </a:p>
                  </a:txBody>
                  <a:tcPr marL="68580" marR="68580" marT="0" marB="0"/>
                </a:tc>
                <a:tc>
                  <a:txBody>
                    <a:bodyPr/>
                    <a:lstStyle/>
                    <a:p>
                      <a:pPr algn="ctr">
                        <a:lnSpc>
                          <a:spcPct val="115000"/>
                        </a:lnSpc>
                        <a:spcAft>
                          <a:spcPts val="0"/>
                        </a:spcAft>
                      </a:pPr>
                      <a:r>
                        <a:rPr lang="tr-TR" sz="1600" dirty="0" smtClean="0">
                          <a:latin typeface="Calibri"/>
                          <a:ea typeface="Calibri"/>
                          <a:cs typeface="Times New Roman"/>
                        </a:rPr>
                        <a:t>576</a:t>
                      </a:r>
                      <a:endParaRPr lang="tr-TR" sz="1600" dirty="0">
                        <a:latin typeface="Calibri"/>
                        <a:ea typeface="Calibri"/>
                        <a:cs typeface="Times New Roman"/>
                      </a:endParaRPr>
                    </a:p>
                  </a:txBody>
                  <a:tcPr marL="68580" marR="68580" marT="0" marB="0"/>
                </a:tc>
                <a:tc>
                  <a:txBody>
                    <a:bodyPr/>
                    <a:lstStyle/>
                    <a:p>
                      <a:pPr algn="ctr">
                        <a:lnSpc>
                          <a:spcPct val="115000"/>
                        </a:lnSpc>
                        <a:spcAft>
                          <a:spcPts val="0"/>
                        </a:spcAft>
                      </a:pPr>
                      <a:r>
                        <a:rPr lang="tr-TR" sz="1600" b="1" dirty="0" smtClean="0">
                          <a:latin typeface="Calibri"/>
                          <a:ea typeface="Calibri"/>
                          <a:cs typeface="Times New Roman"/>
                        </a:rPr>
                        <a:t>1.035</a:t>
                      </a:r>
                      <a:endParaRPr lang="tr-TR" sz="1600" b="1" dirty="0">
                        <a:latin typeface="Calibri"/>
                        <a:ea typeface="Calibri"/>
                        <a:cs typeface="Times New Roman"/>
                      </a:endParaRPr>
                    </a:p>
                  </a:txBody>
                  <a:tcPr marL="68580" marR="68580" marT="0" marB="0"/>
                </a:tc>
                <a:tc>
                  <a:txBody>
                    <a:bodyPr/>
                    <a:lstStyle/>
                    <a:p>
                      <a:pPr algn="ctr"/>
                      <a:endParaRPr lang="tr-TR" sz="1600"/>
                    </a:p>
                  </a:txBody>
                  <a:tcPr marL="68580" marR="68580" marT="0" marB="0"/>
                </a:tc>
                <a:tc>
                  <a:txBody>
                    <a:bodyPr/>
                    <a:lstStyle/>
                    <a:p>
                      <a:pPr algn="ctr"/>
                      <a:endParaRPr lang="tr-TR" sz="1600"/>
                    </a:p>
                  </a:txBody>
                  <a:tcPr marL="68580" marR="68580" marT="0" marB="0"/>
                </a:tc>
                <a:tc>
                  <a:txBody>
                    <a:bodyPr/>
                    <a:lstStyle/>
                    <a:p>
                      <a:pPr algn="ctr"/>
                      <a:endParaRPr lang="tr-TR" sz="1600" dirty="0"/>
                    </a:p>
                  </a:txBody>
                  <a:tcPr marL="68580" marR="68580" marT="0" marB="0"/>
                </a:tc>
              </a:tr>
              <a:tr h="323852">
                <a:tc>
                  <a:txBody>
                    <a:bodyPr/>
                    <a:lstStyle/>
                    <a:p>
                      <a:pPr>
                        <a:lnSpc>
                          <a:spcPct val="115000"/>
                        </a:lnSpc>
                        <a:spcAft>
                          <a:spcPts val="0"/>
                        </a:spcAft>
                      </a:pPr>
                      <a:r>
                        <a:rPr lang="tr-TR" sz="1600" b="1">
                          <a:latin typeface="Calibri"/>
                          <a:ea typeface="Calibri"/>
                          <a:cs typeface="Times New Roman"/>
                        </a:rPr>
                        <a:t>Aralık</a:t>
                      </a:r>
                      <a:endParaRPr lang="tr-TR" sz="1600">
                        <a:latin typeface="Calibri"/>
                        <a:ea typeface="Calibri"/>
                        <a:cs typeface="Times New Roman"/>
                      </a:endParaRPr>
                    </a:p>
                  </a:txBody>
                  <a:tcPr marL="68580" marR="68580" marT="0" marB="0"/>
                </a:tc>
                <a:tc>
                  <a:txBody>
                    <a:bodyPr/>
                    <a:lstStyle/>
                    <a:p>
                      <a:pPr algn="ctr">
                        <a:lnSpc>
                          <a:spcPct val="115000"/>
                        </a:lnSpc>
                        <a:spcAft>
                          <a:spcPts val="0"/>
                        </a:spcAft>
                      </a:pPr>
                      <a:r>
                        <a:rPr lang="tr-TR" sz="1600" dirty="0" smtClean="0">
                          <a:latin typeface="Calibri"/>
                          <a:ea typeface="Calibri"/>
                          <a:cs typeface="Times New Roman"/>
                        </a:rPr>
                        <a:t>535</a:t>
                      </a:r>
                      <a:endParaRPr lang="tr-TR" sz="1600" dirty="0">
                        <a:latin typeface="Calibri"/>
                        <a:ea typeface="Calibri"/>
                        <a:cs typeface="Times New Roman"/>
                      </a:endParaRPr>
                    </a:p>
                  </a:txBody>
                  <a:tcPr marL="68580" marR="68580" marT="0" marB="0"/>
                </a:tc>
                <a:tc>
                  <a:txBody>
                    <a:bodyPr/>
                    <a:lstStyle/>
                    <a:p>
                      <a:pPr algn="ctr">
                        <a:lnSpc>
                          <a:spcPct val="115000"/>
                        </a:lnSpc>
                        <a:spcAft>
                          <a:spcPts val="0"/>
                        </a:spcAft>
                      </a:pPr>
                      <a:r>
                        <a:rPr lang="tr-TR" sz="1600" dirty="0" smtClean="0">
                          <a:latin typeface="Calibri"/>
                          <a:ea typeface="Calibri"/>
                          <a:cs typeface="Times New Roman"/>
                        </a:rPr>
                        <a:t>562</a:t>
                      </a:r>
                      <a:endParaRPr lang="tr-TR" sz="1600" dirty="0">
                        <a:latin typeface="Calibri"/>
                        <a:ea typeface="Calibri"/>
                        <a:cs typeface="Times New Roman"/>
                      </a:endParaRPr>
                    </a:p>
                  </a:txBody>
                  <a:tcPr marL="68580" marR="68580" marT="0" marB="0"/>
                </a:tc>
                <a:tc>
                  <a:txBody>
                    <a:bodyPr/>
                    <a:lstStyle/>
                    <a:p>
                      <a:pPr algn="ctr">
                        <a:lnSpc>
                          <a:spcPct val="115000"/>
                        </a:lnSpc>
                        <a:spcAft>
                          <a:spcPts val="0"/>
                        </a:spcAft>
                      </a:pPr>
                      <a:r>
                        <a:rPr lang="tr-TR" sz="1600" b="1" dirty="0" smtClean="0">
                          <a:latin typeface="Calibri"/>
                          <a:ea typeface="Calibri"/>
                          <a:cs typeface="Times New Roman"/>
                        </a:rPr>
                        <a:t>1.097</a:t>
                      </a:r>
                      <a:endParaRPr lang="tr-TR" sz="1600" b="1" dirty="0">
                        <a:latin typeface="Calibri"/>
                        <a:ea typeface="Calibri"/>
                        <a:cs typeface="Times New Roman"/>
                      </a:endParaRPr>
                    </a:p>
                  </a:txBody>
                  <a:tcPr marL="68580" marR="68580" marT="0" marB="0"/>
                </a:tc>
                <a:tc>
                  <a:txBody>
                    <a:bodyPr/>
                    <a:lstStyle/>
                    <a:p>
                      <a:pPr algn="ctr"/>
                      <a:endParaRPr lang="tr-TR" sz="1600"/>
                    </a:p>
                  </a:txBody>
                  <a:tcPr marL="68580" marR="68580" marT="0" marB="0"/>
                </a:tc>
                <a:tc>
                  <a:txBody>
                    <a:bodyPr/>
                    <a:lstStyle/>
                    <a:p>
                      <a:pPr algn="ctr"/>
                      <a:endParaRPr lang="tr-TR" sz="1600"/>
                    </a:p>
                  </a:txBody>
                  <a:tcPr marL="68580" marR="68580" marT="0" marB="0"/>
                </a:tc>
                <a:tc>
                  <a:txBody>
                    <a:bodyPr/>
                    <a:lstStyle/>
                    <a:p>
                      <a:pPr algn="ctr"/>
                      <a:endParaRPr lang="tr-TR" sz="1600" dirty="0"/>
                    </a:p>
                  </a:txBody>
                  <a:tcPr marL="68580" marR="68580" marT="0" marB="0"/>
                </a:tc>
              </a:tr>
              <a:tr h="323852">
                <a:tc>
                  <a:txBody>
                    <a:bodyPr/>
                    <a:lstStyle/>
                    <a:p>
                      <a:pPr>
                        <a:lnSpc>
                          <a:spcPct val="115000"/>
                        </a:lnSpc>
                        <a:spcAft>
                          <a:spcPts val="0"/>
                        </a:spcAft>
                      </a:pPr>
                      <a:r>
                        <a:rPr lang="tr-TR" sz="1600" b="1">
                          <a:latin typeface="Calibri"/>
                          <a:ea typeface="Calibri"/>
                          <a:cs typeface="Times New Roman"/>
                        </a:rPr>
                        <a:t>Toplam</a:t>
                      </a:r>
                      <a:endParaRPr lang="tr-TR" sz="1600">
                        <a:latin typeface="Calibri"/>
                        <a:ea typeface="Calibri"/>
                        <a:cs typeface="Times New Roman"/>
                      </a:endParaRPr>
                    </a:p>
                  </a:txBody>
                  <a:tcPr marL="68580" marR="68580" marT="0" marB="0"/>
                </a:tc>
                <a:tc>
                  <a:txBody>
                    <a:bodyPr/>
                    <a:lstStyle/>
                    <a:p>
                      <a:pPr algn="ctr">
                        <a:lnSpc>
                          <a:spcPct val="115000"/>
                        </a:lnSpc>
                        <a:spcAft>
                          <a:spcPts val="0"/>
                        </a:spcAft>
                      </a:pPr>
                      <a:r>
                        <a:rPr lang="tr-TR" sz="1600" b="1" dirty="0" smtClean="0">
                          <a:latin typeface="Calibri"/>
                          <a:ea typeface="Calibri"/>
                          <a:cs typeface="Times New Roman"/>
                        </a:rPr>
                        <a:t>4.983</a:t>
                      </a:r>
                      <a:endParaRPr lang="tr-TR" sz="1600" b="1" dirty="0">
                        <a:latin typeface="Calibri"/>
                        <a:ea typeface="Calibri"/>
                        <a:cs typeface="Times New Roman"/>
                      </a:endParaRPr>
                    </a:p>
                  </a:txBody>
                  <a:tcPr marL="68580" marR="68580" marT="0" marB="0"/>
                </a:tc>
                <a:tc>
                  <a:txBody>
                    <a:bodyPr/>
                    <a:lstStyle/>
                    <a:p>
                      <a:pPr algn="ctr">
                        <a:lnSpc>
                          <a:spcPct val="115000"/>
                        </a:lnSpc>
                        <a:spcAft>
                          <a:spcPts val="0"/>
                        </a:spcAft>
                      </a:pPr>
                      <a:r>
                        <a:rPr lang="tr-TR" sz="1600" b="1" dirty="0" smtClean="0">
                          <a:latin typeface="Calibri"/>
                          <a:ea typeface="Calibri"/>
                          <a:cs typeface="Times New Roman"/>
                        </a:rPr>
                        <a:t>7.001</a:t>
                      </a:r>
                      <a:endParaRPr lang="tr-TR" sz="1600" b="1" dirty="0">
                        <a:latin typeface="Calibri"/>
                        <a:ea typeface="Calibri"/>
                        <a:cs typeface="Times New Roman"/>
                      </a:endParaRPr>
                    </a:p>
                  </a:txBody>
                  <a:tcPr marL="68580" marR="68580" marT="0" marB="0"/>
                </a:tc>
                <a:tc>
                  <a:txBody>
                    <a:bodyPr/>
                    <a:lstStyle/>
                    <a:p>
                      <a:pPr algn="ctr">
                        <a:lnSpc>
                          <a:spcPct val="115000"/>
                        </a:lnSpc>
                        <a:spcAft>
                          <a:spcPts val="0"/>
                        </a:spcAft>
                      </a:pPr>
                      <a:r>
                        <a:rPr lang="tr-TR" sz="1600" b="1" dirty="0" smtClean="0">
                          <a:latin typeface="Calibri"/>
                          <a:ea typeface="Calibri"/>
                          <a:cs typeface="Times New Roman"/>
                        </a:rPr>
                        <a:t>11.984</a:t>
                      </a:r>
                      <a:endParaRPr lang="tr-TR" sz="1600" b="1" dirty="0">
                        <a:latin typeface="Calibri"/>
                        <a:ea typeface="Calibri"/>
                        <a:cs typeface="Times New Roman"/>
                      </a:endParaRPr>
                    </a:p>
                  </a:txBody>
                  <a:tcPr marL="68580" marR="68580" marT="0" marB="0"/>
                </a:tc>
                <a:tc>
                  <a:txBody>
                    <a:bodyPr/>
                    <a:lstStyle/>
                    <a:p>
                      <a:pPr algn="ctr"/>
                      <a:endParaRPr lang="tr-TR" sz="1600"/>
                    </a:p>
                  </a:txBody>
                  <a:tcPr marL="68580" marR="68580" marT="0" marB="0"/>
                </a:tc>
                <a:tc>
                  <a:txBody>
                    <a:bodyPr/>
                    <a:lstStyle/>
                    <a:p>
                      <a:pPr algn="ctr"/>
                      <a:endParaRPr lang="tr-TR" sz="1600"/>
                    </a:p>
                  </a:txBody>
                  <a:tcPr marL="68580" marR="68580" marT="0" marB="0"/>
                </a:tc>
                <a:tc>
                  <a:txBody>
                    <a:bodyPr/>
                    <a:lstStyle/>
                    <a:p>
                      <a:pPr algn="ctr"/>
                      <a:endParaRPr lang="tr-TR" sz="1600" dirty="0"/>
                    </a:p>
                  </a:txBody>
                  <a:tcPr marL="68580" marR="68580" marT="0" marB="0"/>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510334"/>
          </a:xfrm>
        </p:spPr>
        <p:txBody>
          <a:bodyPr>
            <a:noAutofit/>
          </a:bodyPr>
          <a:lstStyle/>
          <a:p>
            <a:pPr algn="ctr"/>
            <a:r>
              <a:rPr lang="tr-TR" sz="3200" b="1" dirty="0" smtClean="0"/>
              <a:t>2017 Yılı Malatya Bankacılık </a:t>
            </a:r>
            <a:r>
              <a:rPr lang="tr-TR" sz="3200" b="1" dirty="0" smtClean="0"/>
              <a:t>İstatistikleri (BDDK)</a:t>
            </a:r>
            <a:endParaRPr lang="tr-TR" sz="3200" b="1" dirty="0"/>
          </a:p>
        </p:txBody>
      </p:sp>
      <p:graphicFrame>
        <p:nvGraphicFramePr>
          <p:cNvPr id="4" name="3 İçerik Yer Tutucusu"/>
          <p:cNvGraphicFramePr>
            <a:graphicFrameLocks noGrp="1"/>
          </p:cNvGraphicFramePr>
          <p:nvPr>
            <p:ph idx="1"/>
          </p:nvPr>
        </p:nvGraphicFramePr>
        <p:xfrm>
          <a:off x="428596" y="1357298"/>
          <a:ext cx="8215372" cy="5072098"/>
        </p:xfrm>
        <a:graphic>
          <a:graphicData uri="http://schemas.openxmlformats.org/drawingml/2006/table">
            <a:tbl>
              <a:tblPr firstRow="1" bandRow="1">
                <a:tableStyleId>{5C22544A-7EE6-4342-B048-85BDC9FD1C3A}</a:tableStyleId>
              </a:tblPr>
              <a:tblGrid>
                <a:gridCol w="2053843"/>
                <a:gridCol w="2053843"/>
                <a:gridCol w="2053843"/>
                <a:gridCol w="2053843"/>
              </a:tblGrid>
              <a:tr h="368882">
                <a:tc gridSpan="2">
                  <a:txBody>
                    <a:bodyPr/>
                    <a:lstStyle/>
                    <a:p>
                      <a:r>
                        <a:rPr lang="tr-TR" dirty="0" smtClean="0"/>
                        <a:t>MEVDUAT</a:t>
                      </a:r>
                      <a:endParaRPr lang="tr-TR" dirty="0"/>
                    </a:p>
                  </a:txBody>
                  <a:tcPr/>
                </a:tc>
                <a:tc hMerge="1">
                  <a:txBody>
                    <a:bodyPr/>
                    <a:lstStyle/>
                    <a:p>
                      <a:endParaRPr lang="tr-TR" dirty="0"/>
                    </a:p>
                  </a:txBody>
                  <a:tcPr/>
                </a:tc>
                <a:tc gridSpan="2">
                  <a:txBody>
                    <a:bodyPr/>
                    <a:lstStyle/>
                    <a:p>
                      <a:r>
                        <a:rPr lang="tr-TR" dirty="0" smtClean="0">
                          <a:solidFill>
                            <a:srgbClr val="FF0000"/>
                          </a:solidFill>
                        </a:rPr>
                        <a:t>KREDİLER</a:t>
                      </a:r>
                      <a:endParaRPr lang="tr-TR" dirty="0">
                        <a:solidFill>
                          <a:srgbClr val="FF0000"/>
                        </a:solidFill>
                      </a:endParaRPr>
                    </a:p>
                  </a:txBody>
                  <a:tcPr/>
                </a:tc>
                <a:tc hMerge="1">
                  <a:txBody>
                    <a:bodyPr/>
                    <a:lstStyle/>
                    <a:p>
                      <a:endParaRPr lang="tr-TR" dirty="0"/>
                    </a:p>
                  </a:txBody>
                  <a:tcPr/>
                </a:tc>
              </a:tr>
              <a:tr h="645544">
                <a:tc>
                  <a:txBody>
                    <a:bodyPr/>
                    <a:lstStyle/>
                    <a:p>
                      <a:r>
                        <a:rPr lang="tr-TR" dirty="0" smtClean="0"/>
                        <a:t>TÜR</a:t>
                      </a:r>
                      <a:endParaRPr lang="tr-TR" dirty="0"/>
                    </a:p>
                  </a:txBody>
                  <a:tcPr/>
                </a:tc>
                <a:tc>
                  <a:txBody>
                    <a:bodyPr/>
                    <a:lstStyle/>
                    <a:p>
                      <a:pPr algn="ctr"/>
                      <a:r>
                        <a:rPr lang="tr-TR" dirty="0" smtClean="0"/>
                        <a:t>TUTAR</a:t>
                      </a:r>
                    </a:p>
                    <a:p>
                      <a:pPr algn="ctr"/>
                      <a:r>
                        <a:rPr lang="tr-TR" dirty="0" smtClean="0"/>
                        <a:t>(Bin TL)</a:t>
                      </a:r>
                      <a:endParaRPr lang="tr-TR" dirty="0"/>
                    </a:p>
                  </a:txBody>
                  <a:tcPr/>
                </a:tc>
                <a:tc>
                  <a:txBody>
                    <a:bodyPr/>
                    <a:lstStyle/>
                    <a:p>
                      <a:r>
                        <a:rPr lang="tr-TR" dirty="0" smtClean="0">
                          <a:solidFill>
                            <a:srgbClr val="FF0000"/>
                          </a:solidFill>
                        </a:rPr>
                        <a:t>TÜR</a:t>
                      </a:r>
                      <a:endParaRPr lang="tr-TR" dirty="0">
                        <a:solidFill>
                          <a:srgbClr val="FF0000"/>
                        </a:solidFill>
                      </a:endParaRPr>
                    </a:p>
                  </a:txBody>
                  <a:tcPr/>
                </a:tc>
                <a:tc>
                  <a:txBody>
                    <a:bodyPr/>
                    <a:lstStyle/>
                    <a:p>
                      <a:pPr algn="ctr"/>
                      <a:r>
                        <a:rPr lang="tr-TR" dirty="0" smtClean="0">
                          <a:solidFill>
                            <a:srgbClr val="FF0000"/>
                          </a:solidFill>
                        </a:rPr>
                        <a:t>TUTAR</a:t>
                      </a:r>
                    </a:p>
                    <a:p>
                      <a:pPr algn="ctr"/>
                      <a:r>
                        <a:rPr lang="tr-TR" dirty="0" smtClean="0">
                          <a:solidFill>
                            <a:srgbClr val="FF0000"/>
                          </a:solidFill>
                        </a:rPr>
                        <a:t>(Bin TL)</a:t>
                      </a:r>
                      <a:endParaRPr lang="tr-TR" dirty="0">
                        <a:solidFill>
                          <a:srgbClr val="FF0000"/>
                        </a:solidFill>
                      </a:endParaRPr>
                    </a:p>
                  </a:txBody>
                  <a:tcPr/>
                </a:tc>
              </a:tr>
              <a:tr h="511046">
                <a:tc>
                  <a:txBody>
                    <a:bodyPr/>
                    <a:lstStyle/>
                    <a:p>
                      <a:r>
                        <a:rPr lang="tr-TR" sz="1600" dirty="0" smtClean="0">
                          <a:latin typeface="+mj-lt"/>
                        </a:rPr>
                        <a:t>Tasarruf Mevduatı</a:t>
                      </a:r>
                      <a:endParaRPr lang="tr-TR" sz="1600" dirty="0">
                        <a:latin typeface="+mj-lt"/>
                      </a:endParaRPr>
                    </a:p>
                  </a:txBody>
                  <a:tcPr/>
                </a:tc>
                <a:tc>
                  <a:txBody>
                    <a:bodyPr/>
                    <a:lstStyle/>
                    <a:p>
                      <a:pPr algn="ctr" fontAlgn="b"/>
                      <a:r>
                        <a:rPr lang="tr-TR" sz="1600" b="0" i="0" u="none" strike="noStrike" dirty="0" smtClean="0">
                          <a:solidFill>
                            <a:srgbClr val="000000"/>
                          </a:solidFill>
                          <a:latin typeface="+mj-lt"/>
                        </a:rPr>
                        <a:t>4.098.839</a:t>
                      </a:r>
                      <a:endParaRPr lang="tr-TR" sz="1600" b="0" i="0" u="none" strike="noStrike" dirty="0">
                        <a:solidFill>
                          <a:srgbClr val="000000"/>
                        </a:solidFill>
                        <a:latin typeface="+mj-lt"/>
                      </a:endParaRPr>
                    </a:p>
                  </a:txBody>
                  <a:tcPr marL="9525" marR="9525" marT="9525" marB="0" anchor="b"/>
                </a:tc>
                <a:tc>
                  <a:txBody>
                    <a:bodyPr/>
                    <a:lstStyle/>
                    <a:p>
                      <a:pPr algn="just" fontAlgn="ctr"/>
                      <a:r>
                        <a:rPr lang="tr-TR" sz="1600" b="0" i="0" u="none" strike="noStrike" dirty="0">
                          <a:solidFill>
                            <a:srgbClr val="FF0000"/>
                          </a:solidFill>
                          <a:latin typeface="+mj-lt"/>
                        </a:rPr>
                        <a:t>Toplam Nakdi Krediler</a:t>
                      </a:r>
                    </a:p>
                  </a:txBody>
                  <a:tcPr marL="9525" marR="9525" marT="9525" marB="0" anchor="ctr"/>
                </a:tc>
                <a:tc>
                  <a:txBody>
                    <a:bodyPr/>
                    <a:lstStyle/>
                    <a:p>
                      <a:pPr algn="ctr" fontAlgn="b"/>
                      <a:r>
                        <a:rPr lang="tr-TR" sz="1600" b="0" i="0" u="none" strike="noStrike" dirty="0" smtClean="0">
                          <a:solidFill>
                            <a:srgbClr val="FF0000"/>
                          </a:solidFill>
                          <a:latin typeface="+mj-lt"/>
                        </a:rPr>
                        <a:t>7.986.739</a:t>
                      </a:r>
                      <a:endParaRPr lang="tr-TR" sz="1600" b="0" i="0" u="none" strike="noStrike" dirty="0">
                        <a:solidFill>
                          <a:srgbClr val="FF0000"/>
                        </a:solidFill>
                        <a:latin typeface="+mj-lt"/>
                      </a:endParaRPr>
                    </a:p>
                  </a:txBody>
                  <a:tcPr marL="9525" marR="9525" marT="9525" marB="0" anchor="b"/>
                </a:tc>
              </a:tr>
              <a:tr h="645544">
                <a:tc>
                  <a:txBody>
                    <a:bodyPr/>
                    <a:lstStyle/>
                    <a:p>
                      <a:r>
                        <a:rPr lang="tr-TR" sz="1600" dirty="0" smtClean="0">
                          <a:latin typeface="+mj-lt"/>
                        </a:rPr>
                        <a:t>Tasarruf Mevduatı (TL)</a:t>
                      </a:r>
                      <a:endParaRPr lang="tr-TR" sz="1600" dirty="0">
                        <a:latin typeface="+mj-lt"/>
                      </a:endParaRPr>
                    </a:p>
                  </a:txBody>
                  <a:tcPr/>
                </a:tc>
                <a:tc>
                  <a:txBody>
                    <a:bodyPr/>
                    <a:lstStyle/>
                    <a:p>
                      <a:pPr algn="ctr" fontAlgn="b"/>
                      <a:r>
                        <a:rPr lang="tr-TR" sz="1600" b="0" i="0" u="none" strike="noStrike" dirty="0" smtClean="0">
                          <a:solidFill>
                            <a:srgbClr val="000000"/>
                          </a:solidFill>
                          <a:latin typeface="+mj-lt"/>
                        </a:rPr>
                        <a:t>2.725.078</a:t>
                      </a:r>
                      <a:endParaRPr lang="tr-TR" sz="1600" b="0" i="0" u="none" strike="noStrike" dirty="0">
                        <a:solidFill>
                          <a:srgbClr val="000000"/>
                        </a:solidFill>
                        <a:latin typeface="+mj-lt"/>
                      </a:endParaRPr>
                    </a:p>
                  </a:txBody>
                  <a:tcPr marL="9525" marR="9525" marT="9525" marB="0" anchor="b"/>
                </a:tc>
                <a:tc>
                  <a:txBody>
                    <a:bodyPr/>
                    <a:lstStyle/>
                    <a:p>
                      <a:pPr algn="just" fontAlgn="ctr"/>
                      <a:r>
                        <a:rPr lang="tr-TR" sz="1600" b="0" i="0" u="none" strike="noStrike" dirty="0">
                          <a:solidFill>
                            <a:srgbClr val="FF0000"/>
                          </a:solidFill>
                          <a:latin typeface="+mj-lt"/>
                        </a:rPr>
                        <a:t>Nakdi Krediler</a:t>
                      </a:r>
                    </a:p>
                  </a:txBody>
                  <a:tcPr marL="9525" marR="9525" marT="9525" marB="0" anchor="ctr"/>
                </a:tc>
                <a:tc>
                  <a:txBody>
                    <a:bodyPr/>
                    <a:lstStyle/>
                    <a:p>
                      <a:pPr algn="ctr" fontAlgn="b"/>
                      <a:r>
                        <a:rPr lang="tr-TR" sz="1600" b="0" i="0" u="none" strike="noStrike" dirty="0" smtClean="0">
                          <a:solidFill>
                            <a:srgbClr val="FF0000"/>
                          </a:solidFill>
                          <a:latin typeface="+mj-lt"/>
                        </a:rPr>
                        <a:t>7.655.971</a:t>
                      </a:r>
                      <a:endParaRPr lang="tr-TR" sz="1600" b="0" i="0" u="none" strike="noStrike" dirty="0">
                        <a:solidFill>
                          <a:srgbClr val="FF0000"/>
                        </a:solidFill>
                        <a:latin typeface="+mj-lt"/>
                      </a:endParaRPr>
                    </a:p>
                  </a:txBody>
                  <a:tcPr marL="9525" marR="9525" marT="9525" marB="0" anchor="b"/>
                </a:tc>
              </a:tr>
              <a:tr h="730066">
                <a:tc>
                  <a:txBody>
                    <a:bodyPr/>
                    <a:lstStyle/>
                    <a:p>
                      <a:r>
                        <a:rPr lang="tr-TR" sz="1600" dirty="0" smtClean="0">
                          <a:latin typeface="+mj-lt"/>
                        </a:rPr>
                        <a:t>Tasarruf Mevduatı (DTH)</a:t>
                      </a:r>
                      <a:endParaRPr lang="tr-TR" sz="1600" dirty="0">
                        <a:latin typeface="+mj-lt"/>
                      </a:endParaRPr>
                    </a:p>
                  </a:txBody>
                  <a:tcPr/>
                </a:tc>
                <a:tc>
                  <a:txBody>
                    <a:bodyPr/>
                    <a:lstStyle/>
                    <a:p>
                      <a:pPr algn="ctr" fontAlgn="b"/>
                      <a:r>
                        <a:rPr lang="tr-TR" sz="1600" b="0" i="0" u="none" strike="noStrike" dirty="0" smtClean="0">
                          <a:solidFill>
                            <a:srgbClr val="000000"/>
                          </a:solidFill>
                          <a:latin typeface="+mj-lt"/>
                        </a:rPr>
                        <a:t>1.373.761</a:t>
                      </a:r>
                      <a:endParaRPr lang="tr-TR" sz="1600" b="0" i="0" u="none" strike="noStrike" dirty="0">
                        <a:solidFill>
                          <a:srgbClr val="000000"/>
                        </a:solidFill>
                        <a:latin typeface="+mj-lt"/>
                      </a:endParaRPr>
                    </a:p>
                  </a:txBody>
                  <a:tcPr marL="9525" marR="9525" marT="9525" marB="0" anchor="b"/>
                </a:tc>
                <a:tc>
                  <a:txBody>
                    <a:bodyPr/>
                    <a:lstStyle/>
                    <a:p>
                      <a:pPr algn="just" fontAlgn="ctr"/>
                      <a:r>
                        <a:rPr lang="tr-TR" sz="1600" b="0" i="0" u="none" strike="noStrike" dirty="0">
                          <a:solidFill>
                            <a:srgbClr val="FF0000"/>
                          </a:solidFill>
                          <a:latin typeface="+mj-lt"/>
                        </a:rPr>
                        <a:t>Takipteki Alacaklar</a:t>
                      </a:r>
                    </a:p>
                  </a:txBody>
                  <a:tcPr marL="9525" marR="9525" marT="9525" marB="0" anchor="ctr"/>
                </a:tc>
                <a:tc>
                  <a:txBody>
                    <a:bodyPr/>
                    <a:lstStyle/>
                    <a:p>
                      <a:pPr algn="ctr" fontAlgn="b"/>
                      <a:r>
                        <a:rPr lang="tr-TR" sz="1600" b="0" i="0" u="none" strike="noStrike" dirty="0" smtClean="0">
                          <a:solidFill>
                            <a:srgbClr val="FF0000"/>
                          </a:solidFill>
                          <a:latin typeface="+mj-lt"/>
                        </a:rPr>
                        <a:t>330.768</a:t>
                      </a:r>
                      <a:endParaRPr lang="tr-TR" sz="1600" b="0" i="0" u="none" strike="noStrike" dirty="0">
                        <a:solidFill>
                          <a:srgbClr val="FF0000"/>
                        </a:solidFill>
                        <a:latin typeface="+mj-lt"/>
                      </a:endParaRPr>
                    </a:p>
                  </a:txBody>
                  <a:tcPr marL="9525" marR="9525" marT="9525" marB="0" anchor="b"/>
                </a:tc>
              </a:tr>
              <a:tr h="368882">
                <a:tc>
                  <a:txBody>
                    <a:bodyPr/>
                    <a:lstStyle/>
                    <a:p>
                      <a:r>
                        <a:rPr lang="tr-TR" sz="1600" dirty="0" smtClean="0">
                          <a:latin typeface="+mj-lt"/>
                        </a:rPr>
                        <a:t>Diğer Mevduat</a:t>
                      </a:r>
                      <a:endParaRPr lang="tr-TR" sz="1600" dirty="0">
                        <a:latin typeface="+mj-lt"/>
                      </a:endParaRPr>
                    </a:p>
                  </a:txBody>
                  <a:tcPr/>
                </a:tc>
                <a:tc>
                  <a:txBody>
                    <a:bodyPr/>
                    <a:lstStyle/>
                    <a:p>
                      <a:pPr algn="ctr" fontAlgn="b"/>
                      <a:r>
                        <a:rPr lang="tr-TR" sz="1600" b="0" i="0" u="none" strike="noStrike" dirty="0" smtClean="0">
                          <a:solidFill>
                            <a:srgbClr val="000000"/>
                          </a:solidFill>
                          <a:latin typeface="+mj-lt"/>
                        </a:rPr>
                        <a:t>1.006.425</a:t>
                      </a:r>
                      <a:endParaRPr lang="tr-TR" sz="1600" b="0" i="0" u="none" strike="noStrike" dirty="0">
                        <a:solidFill>
                          <a:srgbClr val="000000"/>
                        </a:solidFill>
                        <a:latin typeface="+mj-lt"/>
                      </a:endParaRPr>
                    </a:p>
                  </a:txBody>
                  <a:tcPr marL="9525" marR="9525" marT="9525" marB="0" anchor="b"/>
                </a:tc>
                <a:tc>
                  <a:txBody>
                    <a:bodyPr/>
                    <a:lstStyle/>
                    <a:p>
                      <a:pPr algn="just" fontAlgn="ctr"/>
                      <a:r>
                        <a:rPr lang="tr-TR" sz="1600" b="0" i="0" u="none" strike="noStrike" dirty="0" err="1">
                          <a:solidFill>
                            <a:srgbClr val="FF0000"/>
                          </a:solidFill>
                          <a:latin typeface="+mj-lt"/>
                        </a:rPr>
                        <a:t>Gayrinakdi</a:t>
                      </a:r>
                      <a:r>
                        <a:rPr lang="tr-TR" sz="1600" b="0" i="0" u="none" strike="noStrike" dirty="0">
                          <a:solidFill>
                            <a:srgbClr val="FF0000"/>
                          </a:solidFill>
                          <a:latin typeface="+mj-lt"/>
                        </a:rPr>
                        <a:t> Krediler</a:t>
                      </a:r>
                    </a:p>
                  </a:txBody>
                  <a:tcPr marL="9525" marR="9525" marT="9525" marB="0" anchor="ctr"/>
                </a:tc>
                <a:tc>
                  <a:txBody>
                    <a:bodyPr/>
                    <a:lstStyle/>
                    <a:p>
                      <a:pPr algn="ctr" fontAlgn="b"/>
                      <a:r>
                        <a:rPr lang="tr-TR" sz="1600" b="0" i="0" u="none" strike="noStrike" dirty="0" smtClean="0">
                          <a:solidFill>
                            <a:srgbClr val="FF0000"/>
                          </a:solidFill>
                          <a:latin typeface="+mj-lt"/>
                        </a:rPr>
                        <a:t>806.545</a:t>
                      </a:r>
                      <a:endParaRPr lang="tr-TR" sz="1600" b="0" i="0" u="none" strike="noStrike" dirty="0">
                        <a:solidFill>
                          <a:srgbClr val="FF0000"/>
                        </a:solidFill>
                        <a:latin typeface="+mj-lt"/>
                      </a:endParaRPr>
                    </a:p>
                  </a:txBody>
                  <a:tcPr marL="9525" marR="9525" marT="9525" marB="0" anchor="b"/>
                </a:tc>
              </a:tr>
              <a:tr h="645544">
                <a:tc>
                  <a:txBody>
                    <a:bodyPr/>
                    <a:lstStyle/>
                    <a:p>
                      <a:r>
                        <a:rPr lang="tr-TR" sz="1600" dirty="0" smtClean="0">
                          <a:latin typeface="+mj-lt"/>
                        </a:rPr>
                        <a:t>Diğer Mevduat (TL)</a:t>
                      </a:r>
                      <a:endParaRPr lang="tr-TR" sz="1600" dirty="0">
                        <a:latin typeface="+mj-lt"/>
                      </a:endParaRPr>
                    </a:p>
                  </a:txBody>
                  <a:tcPr/>
                </a:tc>
                <a:tc>
                  <a:txBody>
                    <a:bodyPr/>
                    <a:lstStyle/>
                    <a:p>
                      <a:pPr algn="ctr" fontAlgn="b"/>
                      <a:r>
                        <a:rPr lang="tr-TR" sz="1600" b="0" i="0" u="none" strike="noStrike" dirty="0" smtClean="0">
                          <a:solidFill>
                            <a:srgbClr val="000000"/>
                          </a:solidFill>
                          <a:latin typeface="+mj-lt"/>
                        </a:rPr>
                        <a:t>824.823</a:t>
                      </a:r>
                      <a:endParaRPr lang="tr-TR" sz="1600" b="0" i="0" u="none" strike="noStrike" dirty="0">
                        <a:solidFill>
                          <a:srgbClr val="000000"/>
                        </a:solidFill>
                        <a:latin typeface="+mj-lt"/>
                      </a:endParaRPr>
                    </a:p>
                  </a:txBody>
                  <a:tcPr marL="9525" marR="9525" marT="9525" marB="0" anchor="b"/>
                </a:tc>
                <a:tc>
                  <a:txBody>
                    <a:bodyPr/>
                    <a:lstStyle/>
                    <a:p>
                      <a:endParaRPr lang="tr-TR" sz="1600" dirty="0">
                        <a:latin typeface="+mj-lt"/>
                      </a:endParaRPr>
                    </a:p>
                  </a:txBody>
                  <a:tcPr/>
                </a:tc>
                <a:tc>
                  <a:txBody>
                    <a:bodyPr/>
                    <a:lstStyle/>
                    <a:p>
                      <a:pPr algn="ctr"/>
                      <a:endParaRPr lang="tr-TR" sz="1600" dirty="0">
                        <a:latin typeface="+mj-lt"/>
                      </a:endParaRPr>
                    </a:p>
                  </a:txBody>
                  <a:tcPr/>
                </a:tc>
              </a:tr>
              <a:tr h="645544">
                <a:tc>
                  <a:txBody>
                    <a:bodyPr/>
                    <a:lstStyle/>
                    <a:p>
                      <a:r>
                        <a:rPr lang="tr-TR" sz="1600" dirty="0" smtClean="0">
                          <a:latin typeface="+mj-lt"/>
                        </a:rPr>
                        <a:t>Diğer Mevduat (DTH)</a:t>
                      </a:r>
                      <a:endParaRPr lang="tr-TR" sz="1600" dirty="0">
                        <a:latin typeface="+mj-lt"/>
                      </a:endParaRPr>
                    </a:p>
                  </a:txBody>
                  <a:tcPr/>
                </a:tc>
                <a:tc>
                  <a:txBody>
                    <a:bodyPr/>
                    <a:lstStyle/>
                    <a:p>
                      <a:pPr algn="ctr" fontAlgn="b"/>
                      <a:r>
                        <a:rPr lang="tr-TR" sz="1600" b="0" i="0" u="none" strike="noStrike" dirty="0" smtClean="0">
                          <a:solidFill>
                            <a:srgbClr val="000000"/>
                          </a:solidFill>
                          <a:latin typeface="+mj-lt"/>
                        </a:rPr>
                        <a:t>181.602</a:t>
                      </a:r>
                      <a:endParaRPr lang="tr-TR" sz="1600" b="0" i="0" u="none" strike="noStrike" dirty="0">
                        <a:solidFill>
                          <a:srgbClr val="000000"/>
                        </a:solidFill>
                        <a:latin typeface="+mj-lt"/>
                      </a:endParaRPr>
                    </a:p>
                  </a:txBody>
                  <a:tcPr marL="9525" marR="9525" marT="9525" marB="0" anchor="b"/>
                </a:tc>
                <a:tc>
                  <a:txBody>
                    <a:bodyPr/>
                    <a:lstStyle/>
                    <a:p>
                      <a:endParaRPr lang="tr-TR" sz="1600" dirty="0">
                        <a:latin typeface="+mj-lt"/>
                      </a:endParaRPr>
                    </a:p>
                  </a:txBody>
                  <a:tcPr/>
                </a:tc>
                <a:tc>
                  <a:txBody>
                    <a:bodyPr/>
                    <a:lstStyle/>
                    <a:p>
                      <a:endParaRPr lang="tr-TR" sz="1600" dirty="0">
                        <a:latin typeface="+mj-lt"/>
                      </a:endParaRPr>
                    </a:p>
                  </a:txBody>
                  <a:tcPr/>
                </a:tc>
              </a:tr>
              <a:tr h="511046">
                <a:tc>
                  <a:txBody>
                    <a:bodyPr/>
                    <a:lstStyle/>
                    <a:p>
                      <a:r>
                        <a:rPr lang="tr-TR" sz="1600" dirty="0" smtClean="0">
                          <a:latin typeface="+mj-lt"/>
                        </a:rPr>
                        <a:t>Toplam Mevduat</a:t>
                      </a:r>
                      <a:endParaRPr lang="tr-TR" sz="1600" dirty="0">
                        <a:latin typeface="+mj-lt"/>
                      </a:endParaRPr>
                    </a:p>
                  </a:txBody>
                  <a:tcPr/>
                </a:tc>
                <a:tc>
                  <a:txBody>
                    <a:bodyPr/>
                    <a:lstStyle/>
                    <a:p>
                      <a:pPr algn="ctr" fontAlgn="b"/>
                      <a:r>
                        <a:rPr lang="tr-TR" sz="1600" b="0" i="0" u="none" strike="noStrike" dirty="0" smtClean="0">
                          <a:solidFill>
                            <a:srgbClr val="000000"/>
                          </a:solidFill>
                          <a:latin typeface="+mj-lt"/>
                        </a:rPr>
                        <a:t>5.105.264</a:t>
                      </a:r>
                      <a:endParaRPr lang="tr-TR" sz="1600" b="0" i="0" u="none" strike="noStrike" dirty="0">
                        <a:solidFill>
                          <a:srgbClr val="000000"/>
                        </a:solidFill>
                        <a:latin typeface="+mj-lt"/>
                      </a:endParaRPr>
                    </a:p>
                  </a:txBody>
                  <a:tcPr marL="9525" marR="9525" marT="9525" marB="0" anchor="b"/>
                </a:tc>
                <a:tc>
                  <a:txBody>
                    <a:bodyPr/>
                    <a:lstStyle/>
                    <a:p>
                      <a:endParaRPr lang="tr-TR" sz="1600">
                        <a:latin typeface="+mj-lt"/>
                      </a:endParaRPr>
                    </a:p>
                  </a:txBody>
                  <a:tcPr/>
                </a:tc>
                <a:tc>
                  <a:txBody>
                    <a:bodyPr/>
                    <a:lstStyle/>
                    <a:p>
                      <a:endParaRPr lang="tr-TR" sz="1600" dirty="0">
                        <a:latin typeface="+mj-lt"/>
                      </a:endParaRPr>
                    </a:p>
                  </a:txBody>
                  <a:tcPr/>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704088"/>
            <a:ext cx="8429684" cy="938962"/>
          </a:xfrm>
        </p:spPr>
        <p:txBody>
          <a:bodyPr>
            <a:noAutofit/>
          </a:bodyPr>
          <a:lstStyle/>
          <a:p>
            <a:pPr algn="ctr"/>
            <a:r>
              <a:rPr lang="tr-TR" sz="3200" b="1" dirty="0" smtClean="0"/>
              <a:t>2018 Yılı Malatya Patent ve Marka </a:t>
            </a:r>
            <a:r>
              <a:rPr lang="tr-TR" sz="3200" b="1" dirty="0" smtClean="0"/>
              <a:t>İstatistikleri (TPMK)</a:t>
            </a:r>
            <a:endParaRPr lang="tr-TR" sz="3200" b="1" dirty="0"/>
          </a:p>
        </p:txBody>
      </p:sp>
      <p:graphicFrame>
        <p:nvGraphicFramePr>
          <p:cNvPr id="4" name="3 İçerik Yer Tutucusu"/>
          <p:cNvGraphicFramePr>
            <a:graphicFrameLocks noGrp="1"/>
          </p:cNvGraphicFramePr>
          <p:nvPr>
            <p:ph idx="1"/>
          </p:nvPr>
        </p:nvGraphicFramePr>
        <p:xfrm>
          <a:off x="428596" y="2000242"/>
          <a:ext cx="8501124" cy="4214840"/>
        </p:xfrm>
        <a:graphic>
          <a:graphicData uri="http://schemas.openxmlformats.org/drawingml/2006/table">
            <a:tbl>
              <a:tblPr/>
              <a:tblGrid>
                <a:gridCol w="1571953"/>
                <a:gridCol w="518745"/>
                <a:gridCol w="518745"/>
                <a:gridCol w="518745"/>
                <a:gridCol w="490449"/>
                <a:gridCol w="453329"/>
                <a:gridCol w="653327"/>
                <a:gridCol w="603629"/>
                <a:gridCol w="565904"/>
                <a:gridCol w="481017"/>
                <a:gridCol w="503024"/>
                <a:gridCol w="515601"/>
                <a:gridCol w="463712"/>
                <a:gridCol w="642944"/>
              </a:tblGrid>
              <a:tr h="891552">
                <a:tc>
                  <a:txBody>
                    <a:bodyPr/>
                    <a:lstStyle/>
                    <a:p>
                      <a:pPr algn="ctr" fontAlgn="b"/>
                      <a:r>
                        <a:rPr lang="tr-TR" sz="1200" b="1" i="0" u="none" strike="noStrike" dirty="0" smtClean="0">
                          <a:solidFill>
                            <a:srgbClr val="000000"/>
                          </a:solidFill>
                          <a:latin typeface="Times New Roman"/>
                        </a:rPr>
                        <a:t>Tür/Ay</a:t>
                      </a:r>
                    </a:p>
                    <a:p>
                      <a:pPr algn="ctr" fontAlgn="b"/>
                      <a:endParaRPr lang="tr-TR" sz="1200" b="1" i="0" u="none" strike="noStrike" dirty="0" smtClean="0">
                        <a:solidFill>
                          <a:srgbClr val="000000"/>
                        </a:solidFill>
                        <a:latin typeface="Times New Roman"/>
                      </a:endParaRPr>
                    </a:p>
                    <a:p>
                      <a:pPr algn="ctr" fontAlgn="b"/>
                      <a:endParaRPr lang="tr-TR" sz="1200" b="1" i="0" u="none" strike="noStrike" dirty="0" smtClean="0">
                        <a:solidFill>
                          <a:srgbClr val="000000"/>
                        </a:solidFill>
                        <a:latin typeface="Times New Roman"/>
                      </a:endParaRPr>
                    </a:p>
                    <a:p>
                      <a:pPr algn="ctr" fontAlgn="b"/>
                      <a:endParaRPr lang="tr-TR" sz="1200" b="1" i="0" u="none" strike="noStrike" dirty="0">
                        <a:solidFill>
                          <a:srgbClr val="000000"/>
                        </a:solidFill>
                        <a:latin typeface="Times New Roman"/>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tr-TR" sz="1200" b="1" i="0" u="none" strike="noStrike" dirty="0">
                          <a:solidFill>
                            <a:srgbClr val="000000"/>
                          </a:solidFill>
                          <a:latin typeface="Times New Roman"/>
                        </a:rPr>
                        <a:t>Ocak</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b"/>
                      <a:r>
                        <a:rPr lang="tr-TR" sz="1200" b="1" i="0" u="none" strike="noStrike" dirty="0">
                          <a:solidFill>
                            <a:srgbClr val="000000"/>
                          </a:solidFill>
                          <a:latin typeface="Times New Roman"/>
                        </a:rPr>
                        <a:t>Şubat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b"/>
                      <a:r>
                        <a:rPr lang="tr-TR" sz="1200" b="1" i="0" u="none" strike="noStrike" dirty="0">
                          <a:solidFill>
                            <a:srgbClr val="000000"/>
                          </a:solidFill>
                          <a:latin typeface="Times New Roman"/>
                        </a:rPr>
                        <a:t>Mart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b"/>
                      <a:r>
                        <a:rPr lang="tr-TR" sz="1200" b="1" i="0" u="none" strike="noStrike" dirty="0">
                          <a:solidFill>
                            <a:srgbClr val="000000"/>
                          </a:solidFill>
                          <a:latin typeface="Times New Roman"/>
                        </a:rPr>
                        <a:t>Nisan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b"/>
                      <a:r>
                        <a:rPr lang="tr-TR" sz="1200" b="1" i="0" u="none" strike="noStrike" dirty="0">
                          <a:solidFill>
                            <a:srgbClr val="000000"/>
                          </a:solidFill>
                          <a:latin typeface="Times New Roman"/>
                        </a:rPr>
                        <a:t>Mayıs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b"/>
                      <a:r>
                        <a:rPr lang="tr-TR" sz="1200" b="1" i="0" u="none" strike="noStrike" dirty="0">
                          <a:solidFill>
                            <a:srgbClr val="000000"/>
                          </a:solidFill>
                          <a:latin typeface="Times New Roman"/>
                        </a:rPr>
                        <a:t>Haziran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b"/>
                      <a:r>
                        <a:rPr lang="tr-TR" sz="1200" b="1" i="0" u="none" strike="noStrike" dirty="0">
                          <a:solidFill>
                            <a:srgbClr val="000000"/>
                          </a:solidFill>
                          <a:latin typeface="Times New Roman"/>
                        </a:rPr>
                        <a:t>Temmuz</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b"/>
                      <a:r>
                        <a:rPr lang="tr-TR" sz="1200" b="1" i="0" u="none" strike="noStrike" dirty="0">
                          <a:solidFill>
                            <a:srgbClr val="000000"/>
                          </a:solidFill>
                          <a:latin typeface="Times New Roman"/>
                        </a:rPr>
                        <a:t>Ağustos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b"/>
                      <a:r>
                        <a:rPr lang="tr-TR" sz="1200" b="1" i="0" u="none" strike="noStrike" dirty="0">
                          <a:solidFill>
                            <a:srgbClr val="000000"/>
                          </a:solidFill>
                          <a:latin typeface="Times New Roman"/>
                        </a:rPr>
                        <a:t>Eylül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b"/>
                      <a:r>
                        <a:rPr lang="tr-TR" sz="1200" b="1" i="0" u="none" strike="noStrike" dirty="0">
                          <a:solidFill>
                            <a:srgbClr val="000000"/>
                          </a:solidFill>
                          <a:latin typeface="Times New Roman"/>
                        </a:rPr>
                        <a:t>Ekim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b"/>
                      <a:r>
                        <a:rPr lang="tr-TR" sz="1200" b="1" i="0" u="none" strike="noStrike" dirty="0">
                          <a:solidFill>
                            <a:srgbClr val="000000"/>
                          </a:solidFill>
                          <a:latin typeface="Times New Roman"/>
                        </a:rPr>
                        <a:t>Kasım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b"/>
                      <a:r>
                        <a:rPr lang="tr-TR" sz="1200" b="1" i="0" u="none" strike="noStrike" dirty="0">
                          <a:solidFill>
                            <a:srgbClr val="000000"/>
                          </a:solidFill>
                          <a:latin typeface="Times New Roman"/>
                        </a:rPr>
                        <a:t>Aralık</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b"/>
                      <a:r>
                        <a:rPr lang="tr-TR" sz="1200" b="1" i="0" u="none" strike="noStrike" dirty="0" smtClean="0">
                          <a:solidFill>
                            <a:srgbClr val="000000"/>
                          </a:solidFill>
                          <a:latin typeface="Times New Roman"/>
                        </a:rPr>
                        <a:t>TOPLAM</a:t>
                      </a:r>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r>
              <a:tr h="830822">
                <a:tc>
                  <a:txBody>
                    <a:bodyPr/>
                    <a:lstStyle/>
                    <a:p>
                      <a:pPr algn="l" fontAlgn="b"/>
                      <a:r>
                        <a:rPr lang="tr-TR" sz="1200" b="1" i="0" u="none" strike="noStrike" dirty="0" smtClean="0">
                          <a:solidFill>
                            <a:srgbClr val="000000"/>
                          </a:solidFill>
                          <a:latin typeface="Times New Roman"/>
                        </a:rPr>
                        <a:t>Patent</a:t>
                      </a:r>
                      <a:r>
                        <a:rPr lang="tr-TR" sz="1200" b="1" i="0" u="none" strike="noStrike" baseline="0" dirty="0" smtClean="0">
                          <a:solidFill>
                            <a:srgbClr val="000000"/>
                          </a:solidFill>
                          <a:latin typeface="Times New Roman"/>
                        </a:rPr>
                        <a:t> Başvuru Sayısı</a:t>
                      </a:r>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tr-TR" sz="1200" b="1" i="0" u="none" strike="noStrike" dirty="0" smtClean="0">
                          <a:solidFill>
                            <a:srgbClr val="000000"/>
                          </a:solidFill>
                          <a:latin typeface="Times New Roman"/>
                        </a:rPr>
                        <a:t>1</a:t>
                      </a:r>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30822">
                <a:tc>
                  <a:txBody>
                    <a:bodyPr/>
                    <a:lstStyle/>
                    <a:p>
                      <a:pPr algn="l" fontAlgn="b"/>
                      <a:r>
                        <a:rPr lang="tr-TR" sz="1200" b="1" i="0" u="none" strike="noStrike" baseline="0" dirty="0" smtClean="0">
                          <a:solidFill>
                            <a:srgbClr val="000000"/>
                          </a:solidFill>
                          <a:latin typeface="Times New Roman"/>
                        </a:rPr>
                        <a:t>Faydalı Model Başvuru Sayısı</a:t>
                      </a:r>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tr-TR" sz="1200" b="1" i="0" u="none" strike="noStrike" dirty="0" smtClean="0">
                          <a:solidFill>
                            <a:srgbClr val="000000"/>
                          </a:solidFill>
                          <a:latin typeface="Times New Roman"/>
                        </a:rPr>
                        <a:t>1</a:t>
                      </a:r>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30822">
                <a:tc>
                  <a:txBody>
                    <a:bodyPr/>
                    <a:lstStyle/>
                    <a:p>
                      <a:pPr algn="l" fontAlgn="b"/>
                      <a:r>
                        <a:rPr lang="tr-TR" sz="1200" b="1" i="0" u="none" strike="noStrike" dirty="0" smtClean="0">
                          <a:solidFill>
                            <a:srgbClr val="000000"/>
                          </a:solidFill>
                          <a:latin typeface="Times New Roman"/>
                        </a:rPr>
                        <a:t>Marka Başvuru Sayısı</a:t>
                      </a:r>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tr-TR" sz="1200" b="1" i="0" u="none" strike="noStrike" dirty="0" smtClean="0">
                          <a:solidFill>
                            <a:srgbClr val="000000"/>
                          </a:solidFill>
                          <a:latin typeface="Times New Roman"/>
                        </a:rPr>
                        <a:t>22</a:t>
                      </a:r>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30822">
                <a:tc>
                  <a:txBody>
                    <a:bodyPr/>
                    <a:lstStyle/>
                    <a:p>
                      <a:pPr algn="l" fontAlgn="b"/>
                      <a:r>
                        <a:rPr lang="tr-TR" sz="1200" b="1" i="0" u="none" strike="noStrike" dirty="0" smtClean="0">
                          <a:solidFill>
                            <a:srgbClr val="000000"/>
                          </a:solidFill>
                          <a:latin typeface="Times New Roman"/>
                        </a:rPr>
                        <a:t>Tasarım</a:t>
                      </a:r>
                      <a:r>
                        <a:rPr lang="tr-TR" sz="1200" b="1" i="0" u="none" strike="noStrike" baseline="0" dirty="0" smtClean="0">
                          <a:solidFill>
                            <a:srgbClr val="000000"/>
                          </a:solidFill>
                          <a:latin typeface="Times New Roman"/>
                        </a:rPr>
                        <a:t> Başvuru Sayısı</a:t>
                      </a:r>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tr-TR" sz="1200" b="1" i="0" u="none" strike="noStrike" dirty="0" smtClean="0">
                          <a:solidFill>
                            <a:srgbClr val="000000"/>
                          </a:solidFill>
                          <a:latin typeface="Times New Roman"/>
                        </a:rPr>
                        <a:t>1</a:t>
                      </a:r>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tr-TR" sz="12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24648"/>
          </a:xfrm>
        </p:spPr>
        <p:txBody>
          <a:bodyPr>
            <a:normAutofit fontScale="90000"/>
          </a:bodyPr>
          <a:lstStyle/>
          <a:p>
            <a:pPr algn="ctr"/>
            <a:r>
              <a:rPr lang="tr-TR" dirty="0"/>
              <a:t/>
            </a:r>
            <a:br>
              <a:rPr lang="tr-TR" dirty="0"/>
            </a:br>
            <a:r>
              <a:rPr lang="tr-TR" sz="4000" b="1" dirty="0"/>
              <a:t>Ülkelere Göre </a:t>
            </a:r>
            <a:r>
              <a:rPr lang="tr-TR" sz="4000" b="1" dirty="0" smtClean="0"/>
              <a:t>İhracat </a:t>
            </a:r>
            <a:br>
              <a:rPr lang="tr-TR" sz="4000" b="1" dirty="0" smtClean="0"/>
            </a:br>
            <a:r>
              <a:rPr lang="it-IT" sz="2700" b="1" dirty="0" smtClean="0"/>
              <a:t>(</a:t>
            </a:r>
            <a:r>
              <a:rPr lang="it-IT" sz="2700" b="1" dirty="0" smtClean="0"/>
              <a:t>Milyon Dolar</a:t>
            </a:r>
            <a:r>
              <a:rPr lang="tr-TR" sz="2700" b="1" dirty="0" smtClean="0"/>
              <a:t>, Gümrük ve Ticaret Bakanlığı</a:t>
            </a:r>
            <a:r>
              <a:rPr lang="it-IT" sz="2700" b="1" dirty="0" smtClean="0"/>
              <a:t>) </a:t>
            </a:r>
            <a:endParaRPr lang="tr-TR" sz="2700" dirty="0"/>
          </a:p>
        </p:txBody>
      </p:sp>
      <p:pic>
        <p:nvPicPr>
          <p:cNvPr id="3" name="Picture 2"/>
          <p:cNvPicPr>
            <a:picLocks noGrp="1" noChangeAspect="1" noChangeArrowheads="1"/>
          </p:cNvPicPr>
          <p:nvPr>
            <p:ph idx="1"/>
          </p:nvPr>
        </p:nvPicPr>
        <p:blipFill>
          <a:blip r:embed="rId2"/>
          <a:srcRect/>
          <a:stretch>
            <a:fillRect/>
          </a:stretch>
        </p:blipFill>
        <p:spPr bwMode="auto">
          <a:xfrm>
            <a:off x="357158" y="1643050"/>
            <a:ext cx="8429684" cy="4929222"/>
          </a:xfrm>
          <a:prstGeom prst="rect">
            <a:avLst/>
          </a:prstGeom>
          <a:noFill/>
          <a:ln w="9525">
            <a:noFill/>
            <a:miter lim="800000"/>
            <a:headEnd/>
            <a:tailEnd/>
          </a:ln>
          <a:effectLst/>
        </p:spPr>
      </p:pic>
    </p:spTree>
    <p:extLst>
      <p:ext uri="{BB962C8B-B14F-4D97-AF65-F5344CB8AC3E}">
        <p14:creationId xmlns:p14="http://schemas.microsoft.com/office/powerpoint/2010/main" xmlns="" val="1712852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Grp="1" noChangeAspect="1" noChangeArrowheads="1"/>
          </p:cNvPicPr>
          <p:nvPr>
            <p:ph idx="1"/>
          </p:nvPr>
        </p:nvPicPr>
        <p:blipFill>
          <a:blip r:embed="rId2"/>
          <a:srcRect/>
          <a:stretch>
            <a:fillRect/>
          </a:stretch>
        </p:blipFill>
        <p:spPr bwMode="auto">
          <a:xfrm>
            <a:off x="457200" y="1571612"/>
            <a:ext cx="8229600" cy="5000660"/>
          </a:xfrm>
          <a:prstGeom prst="rect">
            <a:avLst/>
          </a:prstGeom>
          <a:noFill/>
          <a:ln w="9525">
            <a:noFill/>
            <a:miter lim="800000"/>
            <a:headEnd/>
            <a:tailEnd/>
          </a:ln>
          <a:effectLst/>
        </p:spPr>
      </p:pic>
      <p:sp>
        <p:nvSpPr>
          <p:cNvPr id="5" name="4 Başlık"/>
          <p:cNvSpPr>
            <a:spLocks noGrp="1"/>
          </p:cNvSpPr>
          <p:nvPr>
            <p:ph type="title"/>
          </p:nvPr>
        </p:nvSpPr>
        <p:spPr>
          <a:xfrm>
            <a:off x="457200" y="704088"/>
            <a:ext cx="8229600" cy="724648"/>
          </a:xfrm>
        </p:spPr>
        <p:txBody>
          <a:bodyPr>
            <a:noAutofit/>
          </a:bodyPr>
          <a:lstStyle/>
          <a:p>
            <a:pPr algn="ctr"/>
            <a:r>
              <a:rPr lang="tr-TR" sz="3600" b="1" dirty="0" smtClean="0"/>
              <a:t>Ülkelere Göre </a:t>
            </a:r>
            <a:r>
              <a:rPr lang="tr-TR" sz="3600" b="1" dirty="0" smtClean="0"/>
              <a:t>İthalat </a:t>
            </a:r>
            <a:r>
              <a:rPr lang="tr-TR" sz="3600" b="1" dirty="0" smtClean="0"/>
              <a:t/>
            </a:r>
            <a:br>
              <a:rPr lang="tr-TR" sz="3600" b="1" dirty="0" smtClean="0"/>
            </a:br>
            <a:r>
              <a:rPr lang="it-IT" sz="2400" b="1" dirty="0" smtClean="0"/>
              <a:t>(Milyon Dolar</a:t>
            </a:r>
            <a:r>
              <a:rPr lang="tr-TR" sz="2400" b="1" dirty="0" smtClean="0"/>
              <a:t>, Gümrük ve Ticaret Bakanlığı</a:t>
            </a:r>
            <a:r>
              <a:rPr lang="it-IT" sz="2400" b="1" dirty="0" smtClean="0"/>
              <a:t>) </a:t>
            </a:r>
            <a:endParaRPr lang="tr-TR" sz="2400" dirty="0"/>
          </a:p>
        </p:txBody>
      </p:sp>
    </p:spTree>
    <p:extLst>
      <p:ext uri="{BB962C8B-B14F-4D97-AF65-F5344CB8AC3E}">
        <p14:creationId xmlns:p14="http://schemas.microsoft.com/office/powerpoint/2010/main" xmlns="" val="1865984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653210"/>
          </a:xfrm>
        </p:spPr>
        <p:txBody>
          <a:bodyPr>
            <a:normAutofit fontScale="90000"/>
          </a:bodyPr>
          <a:lstStyle/>
          <a:p>
            <a:pPr algn="ctr"/>
            <a:r>
              <a:rPr lang="tr-TR" sz="4000" b="1" dirty="0" smtClean="0"/>
              <a:t/>
            </a:r>
            <a:br>
              <a:rPr lang="tr-TR" sz="4000" b="1" dirty="0" smtClean="0"/>
            </a:br>
            <a:r>
              <a:rPr lang="tr-TR" sz="4000" b="1" dirty="0" smtClean="0"/>
              <a:t/>
            </a:r>
            <a:br>
              <a:rPr lang="tr-TR" sz="4000" b="1" dirty="0" smtClean="0"/>
            </a:br>
            <a:r>
              <a:rPr lang="tr-TR" sz="4000" b="1" dirty="0" smtClean="0"/>
              <a:t>Kurulan Kapanan Şirket Verileri (TOBB)</a:t>
            </a:r>
            <a:endParaRPr lang="tr-TR" dirty="0"/>
          </a:p>
        </p:txBody>
      </p:sp>
      <p:graphicFrame>
        <p:nvGraphicFramePr>
          <p:cNvPr id="4" name="3 Tablo"/>
          <p:cNvGraphicFramePr>
            <a:graphicFrameLocks noGrp="1"/>
          </p:cNvGraphicFramePr>
          <p:nvPr/>
        </p:nvGraphicFramePr>
        <p:xfrm>
          <a:off x="428596" y="1571613"/>
          <a:ext cx="8286807" cy="4786343"/>
        </p:xfrm>
        <a:graphic>
          <a:graphicData uri="http://schemas.openxmlformats.org/drawingml/2006/table">
            <a:tbl>
              <a:tblPr/>
              <a:tblGrid>
                <a:gridCol w="1546318"/>
                <a:gridCol w="1239764"/>
                <a:gridCol w="1214446"/>
                <a:gridCol w="1214446"/>
                <a:gridCol w="1143008"/>
                <a:gridCol w="1000132"/>
                <a:gridCol w="928693"/>
              </a:tblGrid>
              <a:tr h="1760495">
                <a:tc>
                  <a:txBody>
                    <a:bodyPr/>
                    <a:lstStyle/>
                    <a:p>
                      <a:pPr algn="ctr">
                        <a:lnSpc>
                          <a:spcPct val="115000"/>
                        </a:lnSpc>
                        <a:spcAft>
                          <a:spcPts val="0"/>
                        </a:spcAft>
                      </a:pPr>
                      <a:r>
                        <a:rPr lang="tr-TR" sz="1100" b="1" dirty="0">
                          <a:latin typeface="Arial TUR"/>
                          <a:ea typeface="Times New Roman"/>
                          <a:cs typeface="Times New Roman"/>
                        </a:rPr>
                        <a:t>İLAN</a:t>
                      </a:r>
                      <a:br>
                        <a:rPr lang="tr-TR" sz="1100" b="1" dirty="0">
                          <a:latin typeface="Arial TUR"/>
                          <a:ea typeface="Times New Roman"/>
                          <a:cs typeface="Times New Roman"/>
                        </a:rPr>
                      </a:br>
                      <a:r>
                        <a:rPr lang="tr-TR" sz="1100" b="1" dirty="0">
                          <a:latin typeface="Arial TUR"/>
                          <a:ea typeface="Times New Roman"/>
                          <a:cs typeface="Times New Roman"/>
                        </a:rPr>
                        <a:t>TÜRÜ</a:t>
                      </a:r>
                      <a:endParaRPr lang="tr-TR" sz="1100" dirty="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tr-TR" sz="1100" b="1" dirty="0">
                          <a:latin typeface="Arial TUR"/>
                          <a:ea typeface="Times New Roman"/>
                          <a:cs typeface="Times New Roman"/>
                        </a:rPr>
                        <a:t>ŞİRKET</a:t>
                      </a:r>
                      <a:br>
                        <a:rPr lang="tr-TR" sz="1100" b="1" dirty="0">
                          <a:latin typeface="Arial TUR"/>
                          <a:ea typeface="Times New Roman"/>
                          <a:cs typeface="Times New Roman"/>
                        </a:rPr>
                      </a:br>
                      <a:r>
                        <a:rPr lang="tr-TR" sz="1100" b="1" dirty="0">
                          <a:latin typeface="Arial TUR"/>
                          <a:ea typeface="Times New Roman"/>
                          <a:cs typeface="Times New Roman"/>
                        </a:rPr>
                        <a:t>TÜRÜ</a:t>
                      </a:r>
                      <a:endParaRPr lang="tr-TR" sz="1100" dirty="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tr-TR" sz="1100" b="1" dirty="0">
                          <a:latin typeface="Arial TUR"/>
                          <a:ea typeface="Times New Roman"/>
                          <a:cs typeface="Times New Roman"/>
                        </a:rPr>
                        <a:t>OCAK 2018</a:t>
                      </a:r>
                      <a:endParaRPr lang="tr-TR" sz="1100" dirty="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tr-TR" sz="1100" b="1" dirty="0">
                          <a:latin typeface="Arial TUR"/>
                          <a:ea typeface="Times New Roman"/>
                          <a:cs typeface="Times New Roman"/>
                        </a:rPr>
                        <a:t>ARALIK 2017</a:t>
                      </a:r>
                      <a:endParaRPr lang="tr-TR" sz="1100" dirty="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tr-TR" sz="1100" b="1" dirty="0">
                          <a:latin typeface="Arial TUR"/>
                          <a:ea typeface="Times New Roman"/>
                          <a:cs typeface="Times New Roman"/>
                        </a:rPr>
                        <a:t>Bir Önceki Aya Göre Değişim     (%)</a:t>
                      </a:r>
                      <a:endParaRPr lang="tr-TR" sz="1100" dirty="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tr-TR" sz="1100" b="1" dirty="0">
                          <a:latin typeface="Arial TUR"/>
                          <a:ea typeface="Times New Roman"/>
                          <a:cs typeface="Times New Roman"/>
                        </a:rPr>
                        <a:t>OCAK   2017</a:t>
                      </a:r>
                      <a:endParaRPr lang="tr-TR" sz="1100" dirty="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tr-TR" sz="1100" b="1">
                          <a:latin typeface="Arial TUR"/>
                          <a:ea typeface="Times New Roman"/>
                          <a:cs typeface="Times New Roman"/>
                        </a:rPr>
                        <a:t>Bir Önceki Yılın Aynı Ayına Göre Değişim (%)</a:t>
                      </a:r>
                      <a:endParaRPr lang="tr-TR" sz="11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02585">
                <a:tc rowSpan="3">
                  <a:txBody>
                    <a:bodyPr/>
                    <a:lstStyle/>
                    <a:p>
                      <a:pPr>
                        <a:lnSpc>
                          <a:spcPct val="115000"/>
                        </a:lnSpc>
                        <a:spcAft>
                          <a:spcPts val="0"/>
                        </a:spcAft>
                      </a:pPr>
                      <a:r>
                        <a:rPr lang="tr-TR" sz="1100" b="1">
                          <a:latin typeface="Arial TUR"/>
                          <a:ea typeface="Times New Roman"/>
                          <a:cs typeface="Times New Roman"/>
                        </a:rPr>
                        <a:t>Kurulan*</a:t>
                      </a:r>
                      <a:endParaRPr lang="tr-TR" sz="11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b="1">
                          <a:latin typeface="Arial TUR"/>
                          <a:ea typeface="Times New Roman"/>
                          <a:cs typeface="Times New Roman"/>
                        </a:rPr>
                        <a:t>Şirket</a:t>
                      </a:r>
                      <a:endParaRPr lang="tr-TR" sz="11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dirty="0">
                          <a:solidFill>
                            <a:srgbClr val="000000"/>
                          </a:solidFill>
                          <a:latin typeface="Calibri"/>
                          <a:ea typeface="Calibri"/>
                          <a:cs typeface="Times New Roman"/>
                        </a:rPr>
                        <a:t>9.535</a:t>
                      </a:r>
                      <a:endParaRPr lang="tr-TR" sz="1400" dirty="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dirty="0">
                          <a:solidFill>
                            <a:srgbClr val="000000"/>
                          </a:solidFill>
                          <a:latin typeface="Calibri"/>
                          <a:ea typeface="Calibri"/>
                          <a:cs typeface="Times New Roman"/>
                        </a:rPr>
                        <a:t>5.921</a:t>
                      </a:r>
                      <a:endParaRPr lang="tr-TR" sz="1400" dirty="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dirty="0">
                          <a:solidFill>
                            <a:srgbClr val="000000"/>
                          </a:solidFill>
                          <a:latin typeface="Calibri"/>
                          <a:ea typeface="Calibri"/>
                          <a:cs typeface="Times New Roman"/>
                        </a:rPr>
                        <a:t>61,04</a:t>
                      </a:r>
                      <a:endParaRPr lang="tr-TR" sz="1400" dirty="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dirty="0">
                          <a:solidFill>
                            <a:srgbClr val="000000"/>
                          </a:solidFill>
                          <a:latin typeface="Calibri"/>
                          <a:ea typeface="Calibri"/>
                          <a:cs typeface="Times New Roman"/>
                        </a:rPr>
                        <a:t>6.210</a:t>
                      </a:r>
                      <a:endParaRPr lang="tr-TR" sz="1400" dirty="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dirty="0">
                          <a:solidFill>
                            <a:srgbClr val="000000"/>
                          </a:solidFill>
                          <a:latin typeface="Calibri"/>
                          <a:ea typeface="Calibri"/>
                          <a:cs typeface="Times New Roman"/>
                        </a:rPr>
                        <a:t>53,54</a:t>
                      </a:r>
                      <a:endParaRPr lang="tr-TR" sz="1400" dirty="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585">
                <a:tc vMerge="1">
                  <a:txBody>
                    <a:bodyPr/>
                    <a:lstStyle/>
                    <a:p>
                      <a:endParaRPr lang="tr-TR"/>
                    </a:p>
                  </a:txBody>
                  <a:tcPr/>
                </a:tc>
                <a:tc>
                  <a:txBody>
                    <a:bodyPr/>
                    <a:lstStyle/>
                    <a:p>
                      <a:pPr>
                        <a:lnSpc>
                          <a:spcPct val="115000"/>
                        </a:lnSpc>
                        <a:spcAft>
                          <a:spcPts val="0"/>
                        </a:spcAft>
                      </a:pPr>
                      <a:r>
                        <a:rPr lang="tr-TR" sz="1100" b="1">
                          <a:latin typeface="Arial TUR"/>
                          <a:ea typeface="Times New Roman"/>
                          <a:cs typeface="Times New Roman"/>
                        </a:rPr>
                        <a:t>Kooperatif</a:t>
                      </a:r>
                      <a:endParaRPr lang="tr-TR" sz="11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a:solidFill>
                            <a:srgbClr val="000000"/>
                          </a:solidFill>
                          <a:latin typeface="Calibri"/>
                          <a:ea typeface="Calibri"/>
                          <a:cs typeface="Times New Roman"/>
                        </a:rPr>
                        <a:t>96</a:t>
                      </a:r>
                      <a:endParaRPr lang="tr-TR" sz="14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a:solidFill>
                            <a:srgbClr val="000000"/>
                          </a:solidFill>
                          <a:latin typeface="Calibri"/>
                          <a:ea typeface="Calibri"/>
                          <a:cs typeface="Times New Roman"/>
                        </a:rPr>
                        <a:t>77</a:t>
                      </a:r>
                      <a:endParaRPr lang="tr-TR" sz="14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dirty="0">
                          <a:solidFill>
                            <a:srgbClr val="000000"/>
                          </a:solidFill>
                          <a:latin typeface="Calibri"/>
                          <a:ea typeface="Calibri"/>
                          <a:cs typeface="Times New Roman"/>
                        </a:rPr>
                        <a:t>24,68</a:t>
                      </a:r>
                      <a:endParaRPr lang="tr-TR" sz="1400" dirty="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dirty="0">
                          <a:solidFill>
                            <a:srgbClr val="000000"/>
                          </a:solidFill>
                          <a:latin typeface="Calibri"/>
                          <a:ea typeface="Calibri"/>
                          <a:cs typeface="Times New Roman"/>
                        </a:rPr>
                        <a:t>65</a:t>
                      </a:r>
                      <a:endParaRPr lang="tr-TR" sz="1400" dirty="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dirty="0">
                          <a:solidFill>
                            <a:srgbClr val="000000"/>
                          </a:solidFill>
                          <a:latin typeface="Calibri"/>
                          <a:ea typeface="Calibri"/>
                          <a:cs typeface="Times New Roman"/>
                        </a:rPr>
                        <a:t>47,69</a:t>
                      </a:r>
                      <a:endParaRPr lang="tr-TR" sz="1400" dirty="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3877">
                <a:tc vMerge="1">
                  <a:txBody>
                    <a:bodyPr/>
                    <a:lstStyle/>
                    <a:p>
                      <a:endParaRPr lang="tr-TR"/>
                    </a:p>
                  </a:txBody>
                  <a:tcPr/>
                </a:tc>
                <a:tc>
                  <a:txBody>
                    <a:bodyPr/>
                    <a:lstStyle/>
                    <a:p>
                      <a:pPr>
                        <a:lnSpc>
                          <a:spcPct val="115000"/>
                        </a:lnSpc>
                        <a:spcAft>
                          <a:spcPts val="0"/>
                        </a:spcAft>
                      </a:pPr>
                      <a:r>
                        <a:rPr lang="tr-TR" sz="1100" b="1">
                          <a:latin typeface="Arial TUR"/>
                          <a:ea typeface="Times New Roman"/>
                          <a:cs typeface="Times New Roman"/>
                        </a:rPr>
                        <a:t>Ger.Kişi Tic.İşl.</a:t>
                      </a:r>
                      <a:endParaRPr lang="tr-TR" sz="11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a:solidFill>
                            <a:srgbClr val="000000"/>
                          </a:solidFill>
                          <a:latin typeface="Calibri"/>
                          <a:ea typeface="Calibri"/>
                          <a:cs typeface="Times New Roman"/>
                        </a:rPr>
                        <a:t>4.937</a:t>
                      </a:r>
                      <a:endParaRPr lang="tr-TR" sz="14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a:solidFill>
                            <a:srgbClr val="000000"/>
                          </a:solidFill>
                          <a:latin typeface="Calibri"/>
                          <a:ea typeface="Calibri"/>
                          <a:cs typeface="Times New Roman"/>
                        </a:rPr>
                        <a:t>3.937</a:t>
                      </a:r>
                      <a:endParaRPr lang="tr-TR" sz="14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a:solidFill>
                            <a:srgbClr val="000000"/>
                          </a:solidFill>
                          <a:latin typeface="Calibri"/>
                          <a:ea typeface="Calibri"/>
                          <a:cs typeface="Times New Roman"/>
                        </a:rPr>
                        <a:t>25,40</a:t>
                      </a:r>
                      <a:endParaRPr lang="tr-TR" sz="14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dirty="0">
                          <a:solidFill>
                            <a:srgbClr val="000000"/>
                          </a:solidFill>
                          <a:latin typeface="Calibri"/>
                          <a:ea typeface="Calibri"/>
                          <a:cs typeface="Times New Roman"/>
                        </a:rPr>
                        <a:t>5.176</a:t>
                      </a:r>
                      <a:endParaRPr lang="tr-TR" sz="1400" dirty="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dirty="0">
                          <a:solidFill>
                            <a:srgbClr val="000000"/>
                          </a:solidFill>
                          <a:latin typeface="Calibri"/>
                          <a:ea typeface="Calibri"/>
                          <a:cs typeface="Times New Roman"/>
                        </a:rPr>
                        <a:t>-4,62</a:t>
                      </a:r>
                      <a:endParaRPr lang="tr-TR" sz="1400" dirty="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585">
                <a:tc rowSpan="2">
                  <a:txBody>
                    <a:bodyPr/>
                    <a:lstStyle/>
                    <a:p>
                      <a:pPr>
                        <a:lnSpc>
                          <a:spcPct val="115000"/>
                        </a:lnSpc>
                        <a:spcAft>
                          <a:spcPts val="0"/>
                        </a:spcAft>
                      </a:pPr>
                      <a:r>
                        <a:rPr lang="tr-TR" sz="1100" b="1">
                          <a:latin typeface="Arial TUR"/>
                          <a:ea typeface="Times New Roman"/>
                          <a:cs typeface="Times New Roman"/>
                        </a:rPr>
                        <a:t>Tasfiye</a:t>
                      </a:r>
                      <a:endParaRPr lang="tr-TR" sz="11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b="1">
                          <a:latin typeface="Arial TUR"/>
                          <a:ea typeface="Times New Roman"/>
                          <a:cs typeface="Times New Roman"/>
                        </a:rPr>
                        <a:t>Şirket</a:t>
                      </a:r>
                      <a:endParaRPr lang="tr-TR" sz="11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a:solidFill>
                            <a:srgbClr val="000000"/>
                          </a:solidFill>
                          <a:latin typeface="Calibri"/>
                          <a:ea typeface="Calibri"/>
                          <a:cs typeface="Times New Roman"/>
                        </a:rPr>
                        <a:t>1.483</a:t>
                      </a:r>
                      <a:endParaRPr lang="tr-TR" sz="14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a:solidFill>
                            <a:srgbClr val="000000"/>
                          </a:solidFill>
                          <a:latin typeface="Calibri"/>
                          <a:ea typeface="Calibri"/>
                          <a:cs typeface="Times New Roman"/>
                        </a:rPr>
                        <a:t>1.323</a:t>
                      </a:r>
                      <a:endParaRPr lang="tr-TR" sz="14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a:solidFill>
                            <a:srgbClr val="000000"/>
                          </a:solidFill>
                          <a:latin typeface="Calibri"/>
                          <a:ea typeface="Calibri"/>
                          <a:cs typeface="Times New Roman"/>
                        </a:rPr>
                        <a:t>12,09</a:t>
                      </a:r>
                      <a:endParaRPr lang="tr-TR" sz="14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dirty="0">
                          <a:solidFill>
                            <a:srgbClr val="000000"/>
                          </a:solidFill>
                          <a:latin typeface="Calibri"/>
                          <a:ea typeface="Calibri"/>
                          <a:cs typeface="Times New Roman"/>
                        </a:rPr>
                        <a:t>1.181</a:t>
                      </a:r>
                      <a:endParaRPr lang="tr-TR" sz="1400" dirty="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dirty="0">
                          <a:solidFill>
                            <a:srgbClr val="000000"/>
                          </a:solidFill>
                          <a:latin typeface="Calibri"/>
                          <a:ea typeface="Calibri"/>
                          <a:cs typeface="Times New Roman"/>
                        </a:rPr>
                        <a:t>25,57</a:t>
                      </a:r>
                      <a:endParaRPr lang="tr-TR" sz="1400" dirty="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3877">
                <a:tc vMerge="1">
                  <a:txBody>
                    <a:bodyPr/>
                    <a:lstStyle/>
                    <a:p>
                      <a:endParaRPr lang="tr-TR"/>
                    </a:p>
                  </a:txBody>
                  <a:tcPr/>
                </a:tc>
                <a:tc>
                  <a:txBody>
                    <a:bodyPr/>
                    <a:lstStyle/>
                    <a:p>
                      <a:pPr>
                        <a:lnSpc>
                          <a:spcPct val="115000"/>
                        </a:lnSpc>
                        <a:spcAft>
                          <a:spcPts val="0"/>
                        </a:spcAft>
                      </a:pPr>
                      <a:r>
                        <a:rPr lang="tr-TR" sz="1100" b="1">
                          <a:latin typeface="Arial TUR"/>
                          <a:ea typeface="Times New Roman"/>
                          <a:cs typeface="Times New Roman"/>
                        </a:rPr>
                        <a:t>Kooperatif</a:t>
                      </a:r>
                      <a:endParaRPr lang="tr-TR" sz="11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a:solidFill>
                            <a:srgbClr val="000000"/>
                          </a:solidFill>
                          <a:latin typeface="Calibri"/>
                          <a:ea typeface="Calibri"/>
                          <a:cs typeface="Times New Roman"/>
                        </a:rPr>
                        <a:t>54</a:t>
                      </a:r>
                      <a:endParaRPr lang="tr-TR" sz="14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a:solidFill>
                            <a:srgbClr val="000000"/>
                          </a:solidFill>
                          <a:latin typeface="Calibri"/>
                          <a:ea typeface="Calibri"/>
                          <a:cs typeface="Times New Roman"/>
                        </a:rPr>
                        <a:t>61</a:t>
                      </a:r>
                      <a:endParaRPr lang="tr-TR" sz="14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a:solidFill>
                            <a:srgbClr val="000000"/>
                          </a:solidFill>
                          <a:latin typeface="Calibri"/>
                          <a:ea typeface="Calibri"/>
                          <a:cs typeface="Times New Roman"/>
                        </a:rPr>
                        <a:t>-11,48</a:t>
                      </a:r>
                      <a:endParaRPr lang="tr-TR" sz="14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dirty="0">
                          <a:solidFill>
                            <a:srgbClr val="000000"/>
                          </a:solidFill>
                          <a:latin typeface="Calibri"/>
                          <a:ea typeface="Calibri"/>
                          <a:cs typeface="Times New Roman"/>
                        </a:rPr>
                        <a:t>61</a:t>
                      </a:r>
                      <a:endParaRPr lang="tr-TR" sz="1400" dirty="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dirty="0">
                          <a:solidFill>
                            <a:srgbClr val="000000"/>
                          </a:solidFill>
                          <a:latin typeface="Calibri"/>
                          <a:ea typeface="Calibri"/>
                          <a:cs typeface="Times New Roman"/>
                        </a:rPr>
                        <a:t>-11,48</a:t>
                      </a:r>
                      <a:endParaRPr lang="tr-TR" sz="1400" dirty="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585">
                <a:tc rowSpan="3">
                  <a:txBody>
                    <a:bodyPr/>
                    <a:lstStyle/>
                    <a:p>
                      <a:pPr>
                        <a:lnSpc>
                          <a:spcPct val="115000"/>
                        </a:lnSpc>
                        <a:spcAft>
                          <a:spcPts val="0"/>
                        </a:spcAft>
                      </a:pPr>
                      <a:r>
                        <a:rPr lang="tr-TR" sz="1100" b="1">
                          <a:latin typeface="Arial TUR"/>
                          <a:ea typeface="Times New Roman"/>
                          <a:cs typeface="Times New Roman"/>
                        </a:rPr>
                        <a:t>Kapanan**</a:t>
                      </a:r>
                      <a:endParaRPr lang="tr-TR" sz="11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b="1">
                          <a:latin typeface="Arial TUR"/>
                          <a:ea typeface="Times New Roman"/>
                          <a:cs typeface="Times New Roman"/>
                        </a:rPr>
                        <a:t>Şirket</a:t>
                      </a:r>
                      <a:endParaRPr lang="tr-TR" sz="11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a:solidFill>
                            <a:srgbClr val="000000"/>
                          </a:solidFill>
                          <a:latin typeface="Calibri"/>
                          <a:ea typeface="Calibri"/>
                          <a:cs typeface="Times New Roman"/>
                        </a:rPr>
                        <a:t>2.211</a:t>
                      </a:r>
                      <a:endParaRPr lang="tr-TR" sz="14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a:solidFill>
                            <a:srgbClr val="000000"/>
                          </a:solidFill>
                          <a:latin typeface="Calibri"/>
                          <a:ea typeface="Calibri"/>
                          <a:cs typeface="Times New Roman"/>
                        </a:rPr>
                        <a:t>2.015</a:t>
                      </a:r>
                      <a:endParaRPr lang="tr-TR" sz="14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a:solidFill>
                            <a:srgbClr val="000000"/>
                          </a:solidFill>
                          <a:latin typeface="Calibri"/>
                          <a:ea typeface="Calibri"/>
                          <a:cs typeface="Times New Roman"/>
                        </a:rPr>
                        <a:t>9,73</a:t>
                      </a:r>
                      <a:endParaRPr lang="tr-TR" sz="14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a:solidFill>
                            <a:srgbClr val="000000"/>
                          </a:solidFill>
                          <a:latin typeface="Calibri"/>
                          <a:ea typeface="Calibri"/>
                          <a:cs typeface="Times New Roman"/>
                        </a:rPr>
                        <a:t>1.929</a:t>
                      </a:r>
                      <a:endParaRPr lang="tr-TR" sz="14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dirty="0">
                          <a:solidFill>
                            <a:srgbClr val="000000"/>
                          </a:solidFill>
                          <a:latin typeface="Calibri"/>
                          <a:ea typeface="Calibri"/>
                          <a:cs typeface="Times New Roman"/>
                        </a:rPr>
                        <a:t>14,62</a:t>
                      </a:r>
                      <a:endParaRPr lang="tr-TR" sz="1400" dirty="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3877">
                <a:tc vMerge="1">
                  <a:txBody>
                    <a:bodyPr/>
                    <a:lstStyle/>
                    <a:p>
                      <a:endParaRPr lang="tr-TR"/>
                    </a:p>
                  </a:txBody>
                  <a:tcPr/>
                </a:tc>
                <a:tc>
                  <a:txBody>
                    <a:bodyPr/>
                    <a:lstStyle/>
                    <a:p>
                      <a:pPr>
                        <a:lnSpc>
                          <a:spcPct val="115000"/>
                        </a:lnSpc>
                        <a:spcAft>
                          <a:spcPts val="0"/>
                        </a:spcAft>
                      </a:pPr>
                      <a:r>
                        <a:rPr lang="tr-TR" sz="1100" b="1">
                          <a:latin typeface="Arial TUR"/>
                          <a:ea typeface="Times New Roman"/>
                          <a:cs typeface="Times New Roman"/>
                        </a:rPr>
                        <a:t>Kooperatif</a:t>
                      </a:r>
                      <a:endParaRPr lang="tr-TR" sz="11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a:solidFill>
                            <a:srgbClr val="000000"/>
                          </a:solidFill>
                          <a:latin typeface="Calibri"/>
                          <a:ea typeface="Calibri"/>
                          <a:cs typeface="Times New Roman"/>
                        </a:rPr>
                        <a:t>206</a:t>
                      </a:r>
                      <a:endParaRPr lang="tr-TR" sz="14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a:solidFill>
                            <a:srgbClr val="000000"/>
                          </a:solidFill>
                          <a:latin typeface="Calibri"/>
                          <a:ea typeface="Calibri"/>
                          <a:cs typeface="Times New Roman"/>
                        </a:rPr>
                        <a:t>148</a:t>
                      </a:r>
                      <a:endParaRPr lang="tr-TR" sz="14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a:solidFill>
                            <a:srgbClr val="000000"/>
                          </a:solidFill>
                          <a:latin typeface="Calibri"/>
                          <a:ea typeface="Calibri"/>
                          <a:cs typeface="Times New Roman"/>
                        </a:rPr>
                        <a:t>39,19</a:t>
                      </a:r>
                      <a:endParaRPr lang="tr-TR" sz="14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a:solidFill>
                            <a:srgbClr val="000000"/>
                          </a:solidFill>
                          <a:latin typeface="Calibri"/>
                          <a:ea typeface="Calibri"/>
                          <a:cs typeface="Times New Roman"/>
                        </a:rPr>
                        <a:t>213</a:t>
                      </a:r>
                      <a:endParaRPr lang="tr-TR" sz="14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dirty="0">
                          <a:solidFill>
                            <a:srgbClr val="000000"/>
                          </a:solidFill>
                          <a:latin typeface="Calibri"/>
                          <a:ea typeface="Calibri"/>
                          <a:cs typeface="Times New Roman"/>
                        </a:rPr>
                        <a:t>-3,29</a:t>
                      </a:r>
                      <a:endParaRPr lang="tr-TR" sz="1400" dirty="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3877">
                <a:tc vMerge="1">
                  <a:txBody>
                    <a:bodyPr/>
                    <a:lstStyle/>
                    <a:p>
                      <a:endParaRPr lang="tr-TR"/>
                    </a:p>
                  </a:txBody>
                  <a:tcPr/>
                </a:tc>
                <a:tc>
                  <a:txBody>
                    <a:bodyPr/>
                    <a:lstStyle/>
                    <a:p>
                      <a:pPr>
                        <a:lnSpc>
                          <a:spcPct val="115000"/>
                        </a:lnSpc>
                        <a:spcAft>
                          <a:spcPts val="0"/>
                        </a:spcAft>
                      </a:pPr>
                      <a:r>
                        <a:rPr lang="tr-TR" sz="1100" b="1">
                          <a:latin typeface="Arial TUR"/>
                          <a:ea typeface="Times New Roman"/>
                          <a:cs typeface="Times New Roman"/>
                        </a:rPr>
                        <a:t>Ger.Kişi Tic.İşl.</a:t>
                      </a:r>
                      <a:endParaRPr lang="tr-TR" sz="11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a:solidFill>
                            <a:srgbClr val="000000"/>
                          </a:solidFill>
                          <a:latin typeface="Calibri"/>
                          <a:ea typeface="Calibri"/>
                          <a:cs typeface="Times New Roman"/>
                        </a:rPr>
                        <a:t>2.803</a:t>
                      </a:r>
                      <a:endParaRPr lang="tr-TR" sz="14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a:solidFill>
                            <a:srgbClr val="000000"/>
                          </a:solidFill>
                          <a:latin typeface="Calibri"/>
                          <a:ea typeface="Calibri"/>
                          <a:cs typeface="Times New Roman"/>
                        </a:rPr>
                        <a:t>1.704</a:t>
                      </a:r>
                      <a:endParaRPr lang="tr-TR" sz="14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a:solidFill>
                            <a:srgbClr val="000000"/>
                          </a:solidFill>
                          <a:latin typeface="Calibri"/>
                          <a:ea typeface="Calibri"/>
                          <a:cs typeface="Times New Roman"/>
                        </a:rPr>
                        <a:t>64,50</a:t>
                      </a:r>
                      <a:endParaRPr lang="tr-TR" sz="14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a:solidFill>
                            <a:srgbClr val="000000"/>
                          </a:solidFill>
                          <a:latin typeface="Calibri"/>
                          <a:ea typeface="Calibri"/>
                          <a:cs typeface="Times New Roman"/>
                        </a:rPr>
                        <a:t>2.845</a:t>
                      </a:r>
                      <a:endParaRPr lang="tr-TR" sz="140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dirty="0">
                          <a:solidFill>
                            <a:srgbClr val="000000"/>
                          </a:solidFill>
                          <a:latin typeface="Calibri"/>
                          <a:ea typeface="Calibri"/>
                          <a:cs typeface="Times New Roman"/>
                        </a:rPr>
                        <a:t>-1,48</a:t>
                      </a:r>
                      <a:endParaRPr lang="tr-TR" sz="1400" dirty="0">
                        <a:latin typeface="Calibri"/>
                        <a:ea typeface="Calibri"/>
                        <a:cs typeface="Times New Roman"/>
                      </a:endParaRPr>
                    </a:p>
                  </a:txBody>
                  <a:tcPr marL="45697" marR="456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653210"/>
          </a:xfrm>
        </p:spPr>
        <p:txBody>
          <a:bodyPr>
            <a:normAutofit fontScale="90000"/>
          </a:bodyPr>
          <a:lstStyle/>
          <a:p>
            <a:pPr algn="ctr"/>
            <a:r>
              <a:rPr lang="tr-TR" sz="3600" dirty="0" smtClean="0"/>
              <a:t/>
            </a:r>
            <a:br>
              <a:rPr lang="tr-TR" sz="3600" dirty="0" smtClean="0"/>
            </a:br>
            <a:r>
              <a:rPr lang="tr-TR" sz="3600" dirty="0" smtClean="0"/>
              <a:t/>
            </a:r>
            <a:br>
              <a:rPr lang="tr-TR" sz="3600" dirty="0" smtClean="0"/>
            </a:br>
            <a:r>
              <a:rPr lang="tr-TR" sz="3600" dirty="0" smtClean="0"/>
              <a:t/>
            </a:r>
            <a:br>
              <a:rPr lang="tr-TR" sz="3600" dirty="0" smtClean="0"/>
            </a:br>
            <a:r>
              <a:rPr lang="tr-TR" sz="3600" dirty="0" smtClean="0"/>
              <a:t/>
            </a:r>
            <a:br>
              <a:rPr lang="tr-TR" sz="3600" dirty="0" smtClean="0"/>
            </a:br>
            <a:r>
              <a:rPr lang="tr-TR" sz="3600" dirty="0" smtClean="0"/>
              <a:t/>
            </a:r>
            <a:br>
              <a:rPr lang="tr-TR" sz="3600" dirty="0" smtClean="0"/>
            </a:br>
            <a:r>
              <a:rPr lang="tr-TR" sz="3600" dirty="0" smtClean="0"/>
              <a:t/>
            </a:r>
            <a:br>
              <a:rPr lang="tr-TR" sz="3600" dirty="0" smtClean="0"/>
            </a:br>
            <a:r>
              <a:rPr lang="tr-TR" sz="3600" b="1" dirty="0" smtClean="0"/>
              <a:t>İmalat Sanayi Kapasite Kullanım Oranı </a:t>
            </a:r>
            <a:br>
              <a:rPr lang="tr-TR" sz="3600" b="1" dirty="0" smtClean="0"/>
            </a:br>
            <a:r>
              <a:rPr lang="tr-TR" sz="3600" b="1" dirty="0" smtClean="0"/>
              <a:t>(Ağırlıklı </a:t>
            </a:r>
            <a:r>
              <a:rPr lang="tr-TR" sz="3600" b="1" dirty="0" smtClean="0"/>
              <a:t>Ortalama, %, TCMB) </a:t>
            </a:r>
            <a:endParaRPr lang="tr-TR" sz="3600" b="1" dirty="0"/>
          </a:p>
        </p:txBody>
      </p:sp>
      <p:pic>
        <p:nvPicPr>
          <p:cNvPr id="26625" name="Picture 1"/>
          <p:cNvPicPr>
            <a:picLocks noGrp="1" noChangeAspect="1" noChangeArrowheads="1"/>
          </p:cNvPicPr>
          <p:nvPr>
            <p:ph idx="1"/>
          </p:nvPr>
        </p:nvPicPr>
        <p:blipFill>
          <a:blip r:embed="rId2"/>
          <a:srcRect/>
          <a:stretch>
            <a:fillRect/>
          </a:stretch>
        </p:blipFill>
        <p:spPr bwMode="auto">
          <a:xfrm>
            <a:off x="285720" y="1571612"/>
            <a:ext cx="8643998" cy="5072098"/>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796086"/>
          </a:xfrm>
        </p:spPr>
        <p:txBody>
          <a:bodyPr>
            <a:noAutofit/>
          </a:bodyPr>
          <a:lstStyle/>
          <a:p>
            <a:pPr algn="ctr"/>
            <a:r>
              <a:rPr lang="tr-TR" sz="2800" b="1" dirty="0" smtClean="0"/>
              <a:t>Sanayi Üretim Endeksi </a:t>
            </a:r>
            <a:r>
              <a:rPr lang="tr-TR" sz="2800" b="1" dirty="0" smtClean="0"/>
              <a:t>(TÜİK)</a:t>
            </a:r>
            <a:br>
              <a:rPr lang="tr-TR" sz="2800" b="1" dirty="0" smtClean="0"/>
            </a:br>
            <a:r>
              <a:rPr lang="tr-TR" sz="2800" b="1" dirty="0" smtClean="0"/>
              <a:t>(</a:t>
            </a:r>
            <a:r>
              <a:rPr lang="tr-TR" sz="2800" b="1" dirty="0" smtClean="0"/>
              <a:t>Mevsim ve Takvim Etkisinden Arındırılmış, 2010=100)</a:t>
            </a:r>
            <a:endParaRPr lang="tr-TR" sz="2800" b="1" dirty="0"/>
          </a:p>
        </p:txBody>
      </p:sp>
      <p:graphicFrame>
        <p:nvGraphicFramePr>
          <p:cNvPr id="4" name="3 Grafik"/>
          <p:cNvGraphicFramePr/>
          <p:nvPr/>
        </p:nvGraphicFramePr>
        <p:xfrm>
          <a:off x="357158" y="1714488"/>
          <a:ext cx="8358246" cy="471490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510334"/>
          </a:xfrm>
        </p:spPr>
        <p:txBody>
          <a:bodyPr>
            <a:noAutofit/>
          </a:bodyPr>
          <a:lstStyle/>
          <a:p>
            <a:pPr algn="ctr"/>
            <a:r>
              <a:rPr lang="tr-TR" sz="2800" b="1" dirty="0" smtClean="0"/>
              <a:t>İşgücü </a:t>
            </a:r>
            <a:r>
              <a:rPr lang="tr-TR" sz="2800" b="1" dirty="0" smtClean="0"/>
              <a:t>İstatistikleri Kasım 2017 </a:t>
            </a:r>
            <a:br>
              <a:rPr lang="tr-TR" sz="2800" b="1" dirty="0" smtClean="0"/>
            </a:br>
            <a:r>
              <a:rPr lang="tr-TR" sz="2800" b="1" dirty="0" smtClean="0"/>
              <a:t>(</a:t>
            </a:r>
            <a:r>
              <a:rPr lang="tr-TR" sz="2800" b="1" dirty="0" smtClean="0"/>
              <a:t>Mevsim Etkilerinden </a:t>
            </a:r>
            <a:r>
              <a:rPr lang="tr-TR" sz="2800" b="1" dirty="0" smtClean="0"/>
              <a:t>Arındırılmamış, TÜİK) </a:t>
            </a:r>
            <a:endParaRPr lang="tr-TR" sz="2800" b="1" dirty="0"/>
          </a:p>
        </p:txBody>
      </p:sp>
      <p:graphicFrame>
        <p:nvGraphicFramePr>
          <p:cNvPr id="4" name="6 İçerik Yer Tutucusu"/>
          <p:cNvGraphicFramePr>
            <a:graphicFrameLocks/>
          </p:cNvGraphicFramePr>
          <p:nvPr/>
        </p:nvGraphicFramePr>
        <p:xfrm>
          <a:off x="428596" y="1357298"/>
          <a:ext cx="8286807" cy="5153370"/>
        </p:xfrm>
        <a:graphic>
          <a:graphicData uri="http://schemas.openxmlformats.org/drawingml/2006/table">
            <a:tbl>
              <a:tblPr/>
              <a:tblGrid>
                <a:gridCol w="766702"/>
                <a:gridCol w="2434291"/>
                <a:gridCol w="1226729"/>
                <a:gridCol w="1226729"/>
                <a:gridCol w="1405627"/>
                <a:gridCol w="1226729"/>
              </a:tblGrid>
              <a:tr h="839663">
                <a:tc gridSpan="2">
                  <a:txBody>
                    <a:bodyPr/>
                    <a:lstStyle/>
                    <a:p>
                      <a:pPr algn="l" fontAlgn="b"/>
                      <a:r>
                        <a:rPr lang="tr-TR" sz="1000" b="1" i="0" u="none" strike="noStrike" dirty="0">
                          <a:solidFill>
                            <a:srgbClr val="000000"/>
                          </a:solidFill>
                          <a:latin typeface="Arial"/>
                        </a:rPr>
                        <a:t>Yıllar- </a:t>
                      </a:r>
                      <a:r>
                        <a:rPr lang="tr-TR" sz="1000" b="0" i="0" u="none" strike="noStrike" dirty="0" err="1">
                          <a:solidFill>
                            <a:srgbClr val="000000"/>
                          </a:solidFill>
                          <a:latin typeface="Arial"/>
                        </a:rPr>
                        <a:t>Years</a:t>
                      </a:r>
                      <a:endParaRPr lang="tr-TR" sz="1000" b="1" i="0" u="none" strike="noStrike" dirty="0">
                        <a:solidFill>
                          <a:srgbClr val="000000"/>
                        </a:solidFill>
                        <a:latin typeface="Arial"/>
                      </a:endParaRPr>
                    </a:p>
                  </a:txBody>
                  <a:tcPr marL="6545" marR="6545" marT="654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a:txBody>
                    <a:bodyPr/>
                    <a:lstStyle/>
                    <a:p>
                      <a:pPr algn="ctr" fontAlgn="b"/>
                      <a:r>
                        <a:rPr lang="tr-TR" sz="1200" b="1" i="0" u="none" strike="noStrike" dirty="0">
                          <a:solidFill>
                            <a:srgbClr val="000000"/>
                          </a:solidFill>
                          <a:latin typeface="Arial"/>
                        </a:rPr>
                        <a:t>İşgücüne             katılma                 oranı   </a:t>
                      </a:r>
                      <a:r>
                        <a:rPr lang="tr-TR" sz="1200" b="0" i="0" u="none" strike="noStrike" dirty="0">
                          <a:solidFill>
                            <a:srgbClr val="000000"/>
                          </a:solidFill>
                          <a:latin typeface="Calibri"/>
                        </a:rPr>
                        <a:t>    </a:t>
                      </a:r>
                      <a:r>
                        <a:rPr lang="tr-TR" sz="1200" b="1" i="0" u="none" strike="noStrike" dirty="0" smtClean="0">
                          <a:solidFill>
                            <a:srgbClr val="000000"/>
                          </a:solidFill>
                          <a:latin typeface="Arial"/>
                        </a:rPr>
                        <a:t>                (%)</a:t>
                      </a:r>
                    </a:p>
                    <a:p>
                      <a:pPr algn="ctr" fontAlgn="b"/>
                      <a:endParaRPr lang="tr-TR" sz="1200" b="0" i="0" u="none" strike="noStrike" dirty="0">
                        <a:solidFill>
                          <a:srgbClr val="000000"/>
                        </a:solidFill>
                        <a:latin typeface="Arial"/>
                      </a:endParaRPr>
                    </a:p>
                  </a:txBody>
                  <a:tcPr marL="6545" marR="6545" marT="654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err="1">
                          <a:solidFill>
                            <a:srgbClr val="FF0000"/>
                          </a:solidFill>
                          <a:latin typeface="Arial"/>
                        </a:rPr>
                        <a:t>İşsizlik</a:t>
                      </a:r>
                      <a:r>
                        <a:rPr lang="en-US" sz="1200" b="1" i="0" u="none" strike="noStrike" dirty="0">
                          <a:solidFill>
                            <a:srgbClr val="FF0000"/>
                          </a:solidFill>
                          <a:latin typeface="Arial"/>
                        </a:rPr>
                        <a:t> </a:t>
                      </a:r>
                      <a:r>
                        <a:rPr lang="en-US" sz="1200" b="1" i="0" u="none" strike="noStrike" dirty="0" err="1">
                          <a:solidFill>
                            <a:srgbClr val="FF0000"/>
                          </a:solidFill>
                          <a:latin typeface="Arial"/>
                        </a:rPr>
                        <a:t>oranı</a:t>
                      </a:r>
                      <a:r>
                        <a:rPr lang="en-US" sz="1200" b="1" i="0" u="none" strike="noStrike" dirty="0">
                          <a:solidFill>
                            <a:srgbClr val="FF0000"/>
                          </a:solidFill>
                          <a:latin typeface="Arial"/>
                        </a:rPr>
                        <a:t>         </a:t>
                      </a:r>
                      <a:r>
                        <a:rPr lang="en-US" sz="1200" b="0" i="0" u="none" strike="noStrike" dirty="0">
                          <a:solidFill>
                            <a:srgbClr val="FF0000"/>
                          </a:solidFill>
                          <a:latin typeface="Calibri"/>
                        </a:rPr>
                        <a:t>          </a:t>
                      </a:r>
                      <a:r>
                        <a:rPr lang="en-US" sz="1200" b="0" i="0" u="none" strike="noStrike" dirty="0">
                          <a:solidFill>
                            <a:srgbClr val="FF0000"/>
                          </a:solidFill>
                          <a:latin typeface="Arial"/>
                        </a:rPr>
                        <a:t> </a:t>
                      </a:r>
                      <a:r>
                        <a:rPr lang="en-US" sz="1200" b="0" i="0" u="none" strike="noStrike" dirty="0" smtClean="0">
                          <a:solidFill>
                            <a:srgbClr val="FF0000"/>
                          </a:solidFill>
                          <a:latin typeface="Arial"/>
                        </a:rPr>
                        <a:t>   </a:t>
                      </a:r>
                      <a:r>
                        <a:rPr lang="en-US" sz="1200" b="1" i="0" u="none" strike="noStrike" dirty="0" smtClean="0">
                          <a:solidFill>
                            <a:srgbClr val="FF0000"/>
                          </a:solidFill>
                          <a:latin typeface="Arial"/>
                        </a:rPr>
                        <a:t>               (%)</a:t>
                      </a:r>
                      <a:endParaRPr lang="tr-TR" sz="1200" b="1" i="0" u="none" strike="noStrike" dirty="0" smtClean="0">
                        <a:solidFill>
                          <a:srgbClr val="FF0000"/>
                        </a:solidFill>
                        <a:latin typeface="Arial"/>
                      </a:endParaRPr>
                    </a:p>
                    <a:p>
                      <a:pPr algn="ctr" fontAlgn="b"/>
                      <a:endParaRPr lang="tr-TR" sz="1200" b="1" i="0" u="none" strike="noStrike" dirty="0" smtClean="0">
                        <a:solidFill>
                          <a:srgbClr val="FF0000"/>
                        </a:solidFill>
                        <a:latin typeface="Arial"/>
                      </a:endParaRPr>
                    </a:p>
                    <a:p>
                      <a:pPr algn="ctr" fontAlgn="b"/>
                      <a:endParaRPr lang="en-US" sz="1200" b="0" i="0" u="none" strike="noStrike" dirty="0">
                        <a:solidFill>
                          <a:srgbClr val="FF0000"/>
                        </a:solidFill>
                        <a:latin typeface="Arial"/>
                      </a:endParaRPr>
                    </a:p>
                  </a:txBody>
                  <a:tcPr marL="6545" marR="6545" marT="654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1" i="0" u="none" strike="noStrike" dirty="0">
                          <a:solidFill>
                            <a:srgbClr val="000000"/>
                          </a:solidFill>
                          <a:latin typeface="Arial"/>
                        </a:rPr>
                        <a:t>Tarım dışı işsizlik            oranı </a:t>
                      </a:r>
                      <a:r>
                        <a:rPr lang="tr-TR" sz="1200" b="0" i="0" u="none" strike="noStrike" dirty="0">
                          <a:solidFill>
                            <a:srgbClr val="000000"/>
                          </a:solidFill>
                          <a:latin typeface="Calibri"/>
                        </a:rPr>
                        <a:t>         </a:t>
                      </a:r>
                      <a:r>
                        <a:rPr lang="tr-TR" sz="1200" b="0" i="0" u="none" strike="noStrike" dirty="0" smtClean="0">
                          <a:solidFill>
                            <a:srgbClr val="000000"/>
                          </a:solidFill>
                          <a:latin typeface="Arial"/>
                        </a:rPr>
                        <a:t> </a:t>
                      </a:r>
                      <a:r>
                        <a:rPr lang="tr-TR" sz="1200" b="1" i="0" u="none" strike="noStrike" dirty="0" smtClean="0">
                          <a:solidFill>
                            <a:srgbClr val="000000"/>
                          </a:solidFill>
                          <a:latin typeface="Arial"/>
                        </a:rPr>
                        <a:t>                    (%)</a:t>
                      </a:r>
                    </a:p>
                    <a:p>
                      <a:pPr algn="ctr" fontAlgn="b"/>
                      <a:endParaRPr lang="tr-TR" sz="1200" b="0" i="0" u="none" strike="noStrike" dirty="0">
                        <a:solidFill>
                          <a:srgbClr val="000000"/>
                        </a:solidFill>
                        <a:latin typeface="Arial"/>
                      </a:endParaRPr>
                    </a:p>
                  </a:txBody>
                  <a:tcPr marL="6545" marR="6545" marT="654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err="1">
                          <a:solidFill>
                            <a:srgbClr val="000000"/>
                          </a:solidFill>
                          <a:latin typeface="Arial"/>
                        </a:rPr>
                        <a:t>İstihdam</a:t>
                      </a:r>
                      <a:r>
                        <a:rPr lang="en-US" sz="1200" b="1" i="0" u="none" strike="noStrike" dirty="0">
                          <a:solidFill>
                            <a:srgbClr val="000000"/>
                          </a:solidFill>
                          <a:latin typeface="Arial"/>
                        </a:rPr>
                        <a:t> </a:t>
                      </a:r>
                      <a:r>
                        <a:rPr lang="en-US" sz="1200" b="1" i="0" u="none" strike="noStrike" dirty="0" err="1">
                          <a:solidFill>
                            <a:srgbClr val="000000"/>
                          </a:solidFill>
                          <a:latin typeface="Arial"/>
                        </a:rPr>
                        <a:t>oranı</a:t>
                      </a:r>
                      <a:r>
                        <a:rPr lang="en-US" sz="1200" b="1" i="0" u="none" strike="noStrike" dirty="0">
                          <a:solidFill>
                            <a:srgbClr val="000000"/>
                          </a:solidFill>
                          <a:latin typeface="Arial"/>
                        </a:rPr>
                        <a:t> </a:t>
                      </a:r>
                      <a:r>
                        <a:rPr lang="en-US" sz="1200" b="0" i="0" u="none" strike="noStrike" dirty="0">
                          <a:solidFill>
                            <a:srgbClr val="000000"/>
                          </a:solidFill>
                          <a:latin typeface="Calibri"/>
                        </a:rPr>
                        <a:t>    </a:t>
                      </a:r>
                      <a:r>
                        <a:rPr lang="en-US" sz="1200" b="0" i="0" u="none" strike="noStrike" dirty="0" smtClean="0">
                          <a:solidFill>
                            <a:srgbClr val="000000"/>
                          </a:solidFill>
                          <a:latin typeface="Arial"/>
                        </a:rPr>
                        <a:t>        </a:t>
                      </a:r>
                      <a:r>
                        <a:rPr lang="en-US" sz="1200" b="1" i="0" u="none" strike="noStrike" dirty="0" smtClean="0">
                          <a:solidFill>
                            <a:srgbClr val="000000"/>
                          </a:solidFill>
                          <a:latin typeface="Arial"/>
                        </a:rPr>
                        <a:t>                (%)</a:t>
                      </a:r>
                      <a:endParaRPr lang="tr-TR" sz="1200" b="1" i="0" u="none" strike="noStrike" dirty="0" smtClean="0">
                        <a:solidFill>
                          <a:srgbClr val="000000"/>
                        </a:solidFill>
                        <a:latin typeface="Arial"/>
                      </a:endParaRPr>
                    </a:p>
                    <a:p>
                      <a:pPr algn="ctr" fontAlgn="b"/>
                      <a:endParaRPr lang="tr-TR" sz="1200" b="0" i="0" u="none" strike="noStrike" dirty="0" smtClean="0">
                        <a:solidFill>
                          <a:srgbClr val="000000"/>
                        </a:solidFill>
                        <a:latin typeface="Arial"/>
                      </a:endParaRPr>
                    </a:p>
                    <a:p>
                      <a:pPr algn="ctr" fontAlgn="b"/>
                      <a:endParaRPr lang="en-US" sz="1200" b="0" i="0" u="none" strike="noStrike" dirty="0">
                        <a:solidFill>
                          <a:srgbClr val="000000"/>
                        </a:solidFill>
                        <a:latin typeface="Arial"/>
                      </a:endParaRPr>
                    </a:p>
                  </a:txBody>
                  <a:tcPr marL="6545" marR="6545" marT="654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297">
                <a:tc>
                  <a:txBody>
                    <a:bodyPr/>
                    <a:lstStyle/>
                    <a:p>
                      <a:pPr algn="l" fontAlgn="b"/>
                      <a:r>
                        <a:rPr lang="tr-TR" sz="1000" b="1" i="0" u="none" strike="noStrike" dirty="0">
                          <a:solidFill>
                            <a:srgbClr val="000000"/>
                          </a:solidFill>
                          <a:latin typeface="Arial"/>
                        </a:rPr>
                        <a:t>2005</a:t>
                      </a:r>
                    </a:p>
                  </a:txBody>
                  <a:tcPr marL="6545" marR="6545" marT="654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tr-TR" sz="1000" b="1" i="0" u="none" strike="noStrike" dirty="0">
                          <a:solidFill>
                            <a:srgbClr val="000000"/>
                          </a:solidFill>
                          <a:latin typeface="Arial"/>
                        </a:rPr>
                        <a:t>Yıllık </a:t>
                      </a:r>
                    </a:p>
                  </a:txBody>
                  <a:tcPr marL="6545" marR="6545" marT="654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tr-TR" sz="1000" b="0" i="0" u="none" strike="noStrike" dirty="0">
                          <a:solidFill>
                            <a:srgbClr val="000000"/>
                          </a:solidFill>
                          <a:latin typeface="Arial"/>
                        </a:rPr>
                        <a:t>44,9</a:t>
                      </a:r>
                    </a:p>
                  </a:txBody>
                  <a:tcPr marL="6545" marR="6545" marT="654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1000" b="0" i="0" u="none" strike="noStrike" dirty="0">
                          <a:solidFill>
                            <a:srgbClr val="FF0000"/>
                          </a:solidFill>
                          <a:latin typeface="Arial"/>
                        </a:rPr>
                        <a:t>9,5</a:t>
                      </a:r>
                    </a:p>
                  </a:txBody>
                  <a:tcPr marL="6545" marR="6545" marT="654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1000" b="0" i="0" u="none" strike="noStrike" dirty="0">
                          <a:solidFill>
                            <a:srgbClr val="000000"/>
                          </a:solidFill>
                          <a:latin typeface="Arial"/>
                        </a:rPr>
                        <a:t>12,0</a:t>
                      </a:r>
                    </a:p>
                  </a:txBody>
                  <a:tcPr marL="6545" marR="6545" marT="654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1000" b="0" i="0" u="none" strike="noStrike" dirty="0">
                          <a:solidFill>
                            <a:srgbClr val="000000"/>
                          </a:solidFill>
                          <a:latin typeface="Arial"/>
                        </a:rPr>
                        <a:t>40,6</a:t>
                      </a:r>
                    </a:p>
                  </a:txBody>
                  <a:tcPr marL="6545" marR="6545" marT="654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r>
              <a:tr h="169297">
                <a:tc>
                  <a:txBody>
                    <a:bodyPr/>
                    <a:lstStyle/>
                    <a:p>
                      <a:pPr algn="l" fontAlgn="b"/>
                      <a:r>
                        <a:rPr lang="tr-TR" sz="1000" b="1" i="0" u="none" strike="noStrike" dirty="0">
                          <a:solidFill>
                            <a:srgbClr val="000000"/>
                          </a:solidFill>
                          <a:latin typeface="Arial"/>
                        </a:rPr>
                        <a:t>2006</a:t>
                      </a:r>
                    </a:p>
                  </a:txBody>
                  <a:tcPr marL="6545" marR="6545" marT="6545" marB="0" anchor="b">
                    <a:lnL>
                      <a:noFill/>
                    </a:lnL>
                    <a:lnR>
                      <a:noFill/>
                    </a:lnR>
                    <a:lnT>
                      <a:noFill/>
                    </a:lnT>
                    <a:lnB>
                      <a:noFill/>
                    </a:lnB>
                    <a:solidFill>
                      <a:srgbClr val="FFFFFF"/>
                    </a:solidFill>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44,5</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FF0000"/>
                          </a:solidFill>
                          <a:latin typeface="Arial"/>
                        </a:rPr>
                        <a:t>9,0</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000000"/>
                          </a:solidFill>
                          <a:latin typeface="Arial"/>
                        </a:rPr>
                        <a:t>11,1</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a:solidFill>
                            <a:srgbClr val="000000"/>
                          </a:solidFill>
                          <a:latin typeface="Arial"/>
                        </a:rPr>
                        <a:t>40,5</a:t>
                      </a:r>
                    </a:p>
                  </a:txBody>
                  <a:tcPr marL="6545" marR="6545" marT="6545" marB="0" anchor="b">
                    <a:lnL>
                      <a:noFill/>
                    </a:lnL>
                    <a:lnR>
                      <a:noFill/>
                    </a:lnR>
                    <a:lnT>
                      <a:noFill/>
                    </a:lnT>
                    <a:lnB>
                      <a:noFill/>
                    </a:lnB>
                    <a:solidFill>
                      <a:srgbClr val="FFFFFF"/>
                    </a:solidFill>
                  </a:tcPr>
                </a:tc>
              </a:tr>
              <a:tr h="169297">
                <a:tc>
                  <a:txBody>
                    <a:bodyPr/>
                    <a:lstStyle/>
                    <a:p>
                      <a:pPr algn="l" fontAlgn="b"/>
                      <a:r>
                        <a:rPr lang="tr-TR" sz="1000" b="1" i="0" u="none" strike="noStrike" dirty="0">
                          <a:solidFill>
                            <a:srgbClr val="000000"/>
                          </a:solidFill>
                          <a:latin typeface="Arial"/>
                        </a:rPr>
                        <a:t>2007</a:t>
                      </a:r>
                    </a:p>
                  </a:txBody>
                  <a:tcPr marL="6545" marR="6545" marT="6545" marB="0" anchor="b">
                    <a:lnL>
                      <a:noFill/>
                    </a:lnL>
                    <a:lnR>
                      <a:noFill/>
                    </a:lnR>
                    <a:lnT>
                      <a:noFill/>
                    </a:lnT>
                    <a:lnB>
                      <a:noFill/>
                    </a:lnB>
                    <a:solidFill>
                      <a:srgbClr val="FFFFFF"/>
                    </a:solidFill>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44,3</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a:solidFill>
                            <a:srgbClr val="FF0000"/>
                          </a:solidFill>
                          <a:latin typeface="Arial"/>
                        </a:rPr>
                        <a:t>9,2</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000000"/>
                          </a:solidFill>
                          <a:latin typeface="Arial"/>
                        </a:rPr>
                        <a:t>11,2</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000000"/>
                          </a:solidFill>
                          <a:latin typeface="Arial"/>
                        </a:rPr>
                        <a:t>40,3</a:t>
                      </a:r>
                    </a:p>
                  </a:txBody>
                  <a:tcPr marL="6545" marR="6545" marT="6545" marB="0" anchor="b">
                    <a:lnL>
                      <a:noFill/>
                    </a:lnL>
                    <a:lnR>
                      <a:noFill/>
                    </a:lnR>
                    <a:lnT>
                      <a:noFill/>
                    </a:lnT>
                    <a:lnB>
                      <a:noFill/>
                    </a:lnB>
                    <a:solidFill>
                      <a:srgbClr val="FFFFFF"/>
                    </a:solidFill>
                  </a:tcPr>
                </a:tc>
              </a:tr>
              <a:tr h="169297">
                <a:tc>
                  <a:txBody>
                    <a:bodyPr/>
                    <a:lstStyle/>
                    <a:p>
                      <a:pPr algn="l" fontAlgn="b"/>
                      <a:r>
                        <a:rPr lang="tr-TR" sz="1000" b="1" i="0" u="none" strike="noStrike" dirty="0">
                          <a:solidFill>
                            <a:srgbClr val="000000"/>
                          </a:solidFill>
                          <a:latin typeface="Arial"/>
                        </a:rPr>
                        <a:t>2008</a:t>
                      </a:r>
                    </a:p>
                  </a:txBody>
                  <a:tcPr marL="6545" marR="6545" marT="6545" marB="0" anchor="b">
                    <a:lnL>
                      <a:noFill/>
                    </a:lnL>
                    <a:lnR>
                      <a:noFill/>
                    </a:lnR>
                    <a:lnT>
                      <a:noFill/>
                    </a:lnT>
                    <a:lnB>
                      <a:noFill/>
                    </a:lnB>
                    <a:solidFill>
                      <a:srgbClr val="FFFFFF"/>
                    </a:solidFill>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44,9</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FF0000"/>
                          </a:solidFill>
                          <a:latin typeface="Arial"/>
                        </a:rPr>
                        <a:t>10,0</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a:solidFill>
                            <a:srgbClr val="000000"/>
                          </a:solidFill>
                          <a:latin typeface="Arial"/>
                        </a:rPr>
                        <a:t>12,3</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000000"/>
                          </a:solidFill>
                          <a:latin typeface="Arial"/>
                        </a:rPr>
                        <a:t>40,4</a:t>
                      </a:r>
                    </a:p>
                  </a:txBody>
                  <a:tcPr marL="6545" marR="6545" marT="6545" marB="0" anchor="b">
                    <a:lnL>
                      <a:noFill/>
                    </a:lnL>
                    <a:lnR>
                      <a:noFill/>
                    </a:lnR>
                    <a:lnT>
                      <a:noFill/>
                    </a:lnT>
                    <a:lnB>
                      <a:noFill/>
                    </a:lnB>
                    <a:solidFill>
                      <a:srgbClr val="FFFFFF"/>
                    </a:solidFill>
                  </a:tcPr>
                </a:tc>
              </a:tr>
              <a:tr h="169297">
                <a:tc>
                  <a:txBody>
                    <a:bodyPr/>
                    <a:lstStyle/>
                    <a:p>
                      <a:pPr algn="l" fontAlgn="b"/>
                      <a:r>
                        <a:rPr lang="tr-TR" sz="1000" b="1" i="0" u="none" strike="noStrike" dirty="0">
                          <a:solidFill>
                            <a:srgbClr val="000000"/>
                          </a:solidFill>
                          <a:latin typeface="Arial"/>
                        </a:rPr>
                        <a:t>2009</a:t>
                      </a:r>
                    </a:p>
                  </a:txBody>
                  <a:tcPr marL="6545" marR="6545" marT="6545" marB="0" anchor="b">
                    <a:lnL>
                      <a:noFill/>
                    </a:lnL>
                    <a:lnR>
                      <a:noFill/>
                    </a:lnR>
                    <a:lnT>
                      <a:noFill/>
                    </a:lnT>
                    <a:lnB>
                      <a:noFill/>
                    </a:lnB>
                    <a:solidFill>
                      <a:srgbClr val="FFFFFF"/>
                    </a:solidFill>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45,7</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FF0000"/>
                          </a:solidFill>
                          <a:latin typeface="Arial"/>
                        </a:rPr>
                        <a:t>13,1</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a:solidFill>
                            <a:srgbClr val="000000"/>
                          </a:solidFill>
                          <a:latin typeface="Arial"/>
                        </a:rPr>
                        <a:t>16,0</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000000"/>
                          </a:solidFill>
                          <a:latin typeface="Arial"/>
                        </a:rPr>
                        <a:t>39,8</a:t>
                      </a:r>
                    </a:p>
                  </a:txBody>
                  <a:tcPr marL="6545" marR="6545" marT="6545" marB="0" anchor="b">
                    <a:lnL>
                      <a:noFill/>
                    </a:lnL>
                    <a:lnR>
                      <a:noFill/>
                    </a:lnR>
                    <a:lnT>
                      <a:noFill/>
                    </a:lnT>
                    <a:lnB>
                      <a:noFill/>
                    </a:lnB>
                    <a:solidFill>
                      <a:srgbClr val="FFFFFF"/>
                    </a:solidFill>
                  </a:tcPr>
                </a:tc>
              </a:tr>
              <a:tr h="169297">
                <a:tc>
                  <a:txBody>
                    <a:bodyPr/>
                    <a:lstStyle/>
                    <a:p>
                      <a:pPr algn="l" fontAlgn="b"/>
                      <a:r>
                        <a:rPr lang="tr-TR" sz="1000" b="1" i="0" u="none" strike="noStrike" dirty="0">
                          <a:solidFill>
                            <a:srgbClr val="000000"/>
                          </a:solidFill>
                          <a:latin typeface="Arial"/>
                        </a:rPr>
                        <a:t>2010</a:t>
                      </a:r>
                    </a:p>
                  </a:txBody>
                  <a:tcPr marL="6545" marR="6545" marT="6545" marB="0" anchor="b">
                    <a:lnL>
                      <a:noFill/>
                    </a:lnL>
                    <a:lnR>
                      <a:noFill/>
                    </a:lnR>
                    <a:lnT>
                      <a:noFill/>
                    </a:lnT>
                    <a:lnB>
                      <a:noFill/>
                    </a:lnB>
                    <a:solidFill>
                      <a:srgbClr val="FFFFFF"/>
                    </a:solidFill>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46,5</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a:solidFill>
                            <a:srgbClr val="FF0000"/>
                          </a:solidFill>
                          <a:latin typeface="Arial"/>
                        </a:rPr>
                        <a:t>11,1</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a:solidFill>
                            <a:srgbClr val="000000"/>
                          </a:solidFill>
                          <a:latin typeface="Arial"/>
                        </a:rPr>
                        <a:t>13,7</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000000"/>
                          </a:solidFill>
                          <a:latin typeface="Arial"/>
                        </a:rPr>
                        <a:t>41,3</a:t>
                      </a:r>
                    </a:p>
                  </a:txBody>
                  <a:tcPr marL="6545" marR="6545" marT="6545" marB="0" anchor="b">
                    <a:lnL>
                      <a:noFill/>
                    </a:lnL>
                    <a:lnR>
                      <a:noFill/>
                    </a:lnR>
                    <a:lnT>
                      <a:noFill/>
                    </a:lnT>
                    <a:lnB>
                      <a:noFill/>
                    </a:lnB>
                    <a:solidFill>
                      <a:srgbClr val="FFFFFF"/>
                    </a:solidFill>
                  </a:tcPr>
                </a:tc>
              </a:tr>
              <a:tr h="169297">
                <a:tc>
                  <a:txBody>
                    <a:bodyPr/>
                    <a:lstStyle/>
                    <a:p>
                      <a:pPr algn="l" fontAlgn="b"/>
                      <a:r>
                        <a:rPr lang="tr-TR" sz="1000" b="1" i="0" u="none" strike="noStrike" dirty="0">
                          <a:solidFill>
                            <a:srgbClr val="000000"/>
                          </a:solidFill>
                          <a:latin typeface="Arial"/>
                        </a:rPr>
                        <a:t>2011</a:t>
                      </a:r>
                    </a:p>
                  </a:txBody>
                  <a:tcPr marL="6545" marR="6545" marT="6545" marB="0" anchor="b">
                    <a:lnL>
                      <a:noFill/>
                    </a:lnL>
                    <a:lnR>
                      <a:noFill/>
                    </a:lnR>
                    <a:lnT>
                      <a:noFill/>
                    </a:lnT>
                    <a:lnB>
                      <a:noFill/>
                    </a:lnB>
                    <a:solidFill>
                      <a:srgbClr val="FFFFFF"/>
                    </a:solidFill>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47,4</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FF0000"/>
                          </a:solidFill>
                          <a:latin typeface="Arial"/>
                        </a:rPr>
                        <a:t>9,1</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a:solidFill>
                            <a:srgbClr val="000000"/>
                          </a:solidFill>
                          <a:latin typeface="Arial"/>
                        </a:rPr>
                        <a:t>11,3</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000000"/>
                          </a:solidFill>
                          <a:latin typeface="Arial"/>
                        </a:rPr>
                        <a:t>43,1</a:t>
                      </a:r>
                    </a:p>
                  </a:txBody>
                  <a:tcPr marL="6545" marR="6545" marT="6545" marB="0" anchor="b">
                    <a:lnL>
                      <a:noFill/>
                    </a:lnL>
                    <a:lnR>
                      <a:noFill/>
                    </a:lnR>
                    <a:lnT>
                      <a:noFill/>
                    </a:lnT>
                    <a:lnB>
                      <a:noFill/>
                    </a:lnB>
                    <a:solidFill>
                      <a:srgbClr val="FFFFFF"/>
                    </a:solidFill>
                  </a:tcPr>
                </a:tc>
              </a:tr>
              <a:tr h="169297">
                <a:tc>
                  <a:txBody>
                    <a:bodyPr/>
                    <a:lstStyle/>
                    <a:p>
                      <a:pPr algn="l" fontAlgn="b"/>
                      <a:r>
                        <a:rPr lang="tr-TR" sz="1000" b="1" i="0" u="none" strike="noStrike" dirty="0">
                          <a:solidFill>
                            <a:srgbClr val="000000"/>
                          </a:solidFill>
                          <a:latin typeface="Arial"/>
                        </a:rPr>
                        <a:t>2012</a:t>
                      </a:r>
                    </a:p>
                  </a:txBody>
                  <a:tcPr marL="6545" marR="6545" marT="6545" marB="0" anchor="b">
                    <a:lnL>
                      <a:noFill/>
                    </a:lnL>
                    <a:lnR>
                      <a:noFill/>
                    </a:lnR>
                    <a:lnT>
                      <a:noFill/>
                    </a:lnT>
                    <a:lnB>
                      <a:noFill/>
                    </a:lnB>
                    <a:solidFill>
                      <a:srgbClr val="FFFFFF"/>
                    </a:solidFill>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47,6</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FF0000"/>
                          </a:solidFill>
                          <a:latin typeface="Arial"/>
                        </a:rPr>
                        <a:t>8,4</a:t>
                      </a: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10,3</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43,6</a:t>
                      </a:r>
                    </a:p>
                  </a:txBody>
                  <a:tcPr marL="6545" marR="6545" marT="6545" marB="0" anchor="b">
                    <a:lnL>
                      <a:noFill/>
                    </a:lnL>
                    <a:lnR>
                      <a:noFill/>
                    </a:lnR>
                    <a:lnT>
                      <a:noFill/>
                    </a:lnT>
                    <a:lnB>
                      <a:noFill/>
                    </a:lnB>
                  </a:tcPr>
                </a:tc>
              </a:tr>
              <a:tr h="169297">
                <a:tc>
                  <a:txBody>
                    <a:bodyPr/>
                    <a:lstStyle/>
                    <a:p>
                      <a:pPr algn="l" fontAlgn="b"/>
                      <a:r>
                        <a:rPr lang="tr-TR" sz="1000" b="1" i="0" u="none" strike="noStrike">
                          <a:solidFill>
                            <a:srgbClr val="000000"/>
                          </a:solidFill>
                          <a:latin typeface="Arial"/>
                        </a:rPr>
                        <a:t>2013</a:t>
                      </a:r>
                    </a:p>
                  </a:txBody>
                  <a:tcPr marL="6545" marR="6545" marT="6545" marB="0" anchor="b">
                    <a:lnL>
                      <a:noFill/>
                    </a:lnL>
                    <a:lnR>
                      <a:noFill/>
                    </a:lnR>
                    <a:lnT>
                      <a:noFill/>
                    </a:lnT>
                    <a:lnB>
                      <a:noFill/>
                    </a:lnB>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48,3</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FF0000"/>
                          </a:solidFill>
                          <a:latin typeface="Arial"/>
                        </a:rPr>
                        <a:t>9,0</a:t>
                      </a: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10,9</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43,9</a:t>
                      </a:r>
                    </a:p>
                  </a:txBody>
                  <a:tcPr marL="6545" marR="6545" marT="6545" marB="0" anchor="b">
                    <a:lnL>
                      <a:noFill/>
                    </a:lnL>
                    <a:lnR>
                      <a:noFill/>
                    </a:lnR>
                    <a:lnT>
                      <a:noFill/>
                    </a:lnT>
                    <a:lnB>
                      <a:noFill/>
                    </a:lnB>
                  </a:tcPr>
                </a:tc>
              </a:tr>
              <a:tr h="169297">
                <a:tc>
                  <a:txBody>
                    <a:bodyPr/>
                    <a:lstStyle/>
                    <a:p>
                      <a:pPr algn="l" fontAlgn="b"/>
                      <a:r>
                        <a:rPr lang="tr-TR" sz="1000" b="1" i="0" u="none" strike="noStrike" dirty="0">
                          <a:solidFill>
                            <a:srgbClr val="000000"/>
                          </a:solidFill>
                          <a:latin typeface="Arial"/>
                        </a:rPr>
                        <a:t>2014</a:t>
                      </a:r>
                    </a:p>
                  </a:txBody>
                  <a:tcPr marL="6545" marR="6545" marT="6545" marB="0" anchor="b">
                    <a:lnL>
                      <a:noFill/>
                    </a:lnL>
                    <a:lnR>
                      <a:noFill/>
                    </a:lnR>
                    <a:lnT>
                      <a:noFill/>
                    </a:lnT>
                    <a:lnB>
                      <a:noFill/>
                    </a:lnB>
                    <a:solidFill>
                      <a:srgbClr val="FFFFFF"/>
                    </a:solidFill>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50,5</a:t>
                      </a:r>
                    </a:p>
                  </a:txBody>
                  <a:tcPr marL="6545" marR="6545" marT="6545" marB="0" anchor="b">
                    <a:lnL>
                      <a:noFill/>
                    </a:lnL>
                    <a:lnR>
                      <a:noFill/>
                    </a:lnR>
                    <a:lnT>
                      <a:noFill/>
                    </a:lnT>
                    <a:lnB>
                      <a:noFill/>
                    </a:lnB>
                  </a:tcPr>
                </a:tc>
                <a:tc>
                  <a:txBody>
                    <a:bodyPr/>
                    <a:lstStyle/>
                    <a:p>
                      <a:pPr algn="ctr" fontAlgn="b"/>
                      <a:r>
                        <a:rPr lang="tr-TR" sz="1000" b="0" i="0" u="none" strike="noStrike">
                          <a:solidFill>
                            <a:srgbClr val="FF0000"/>
                          </a:solidFill>
                          <a:latin typeface="Arial"/>
                        </a:rPr>
                        <a:t>9,9</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12,0</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45,5</a:t>
                      </a:r>
                    </a:p>
                  </a:txBody>
                  <a:tcPr marL="6545" marR="6545" marT="6545" marB="0" anchor="b">
                    <a:lnL>
                      <a:noFill/>
                    </a:lnL>
                    <a:lnR>
                      <a:noFill/>
                    </a:lnR>
                    <a:lnT>
                      <a:noFill/>
                    </a:lnT>
                    <a:lnB>
                      <a:noFill/>
                    </a:lnB>
                  </a:tcPr>
                </a:tc>
              </a:tr>
              <a:tr h="169297">
                <a:tc>
                  <a:txBody>
                    <a:bodyPr/>
                    <a:lstStyle/>
                    <a:p>
                      <a:pPr algn="l" fontAlgn="b"/>
                      <a:r>
                        <a:rPr lang="tr-TR" sz="1000" b="1" i="0" u="none" strike="noStrike" dirty="0">
                          <a:solidFill>
                            <a:srgbClr val="000000"/>
                          </a:solidFill>
                          <a:latin typeface="Arial"/>
                        </a:rPr>
                        <a:t>2015</a:t>
                      </a:r>
                    </a:p>
                  </a:txBody>
                  <a:tcPr marL="6545" marR="6545" marT="6545" marB="0" anchor="b">
                    <a:lnL>
                      <a:noFill/>
                    </a:lnL>
                    <a:lnR>
                      <a:noFill/>
                    </a:lnR>
                    <a:lnT>
                      <a:noFill/>
                    </a:lnT>
                    <a:lnB>
                      <a:noFill/>
                    </a:lnB>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51,3</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FF0000"/>
                          </a:solidFill>
                          <a:latin typeface="Arial"/>
                        </a:rPr>
                        <a:t>10,3</a:t>
                      </a: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12,4</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46,0</a:t>
                      </a:r>
                    </a:p>
                  </a:txBody>
                  <a:tcPr marL="6545" marR="6545" marT="6545" marB="0" anchor="b">
                    <a:lnL>
                      <a:noFill/>
                    </a:lnL>
                    <a:lnR>
                      <a:noFill/>
                    </a:lnR>
                    <a:lnT>
                      <a:noFill/>
                    </a:lnT>
                    <a:lnB>
                      <a:noFill/>
                    </a:lnB>
                  </a:tcPr>
                </a:tc>
              </a:tr>
              <a:tr h="169297">
                <a:tc>
                  <a:txBody>
                    <a:bodyPr/>
                    <a:lstStyle/>
                    <a:p>
                      <a:pPr algn="l" fontAlgn="b"/>
                      <a:r>
                        <a:rPr lang="tr-TR" sz="1000" b="1" i="0" u="none" strike="noStrike" dirty="0" smtClean="0">
                          <a:solidFill>
                            <a:srgbClr val="000000"/>
                          </a:solidFill>
                          <a:latin typeface="Arial"/>
                        </a:rPr>
                        <a:t>2016</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a:solidFill>
                            <a:srgbClr val="000000"/>
                          </a:solidFill>
                          <a:latin typeface="Arial"/>
                        </a:rPr>
                        <a:t>Kasım </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52,1</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FF0000"/>
                          </a:solidFill>
                          <a:latin typeface="Arial"/>
                        </a:rPr>
                        <a:t>12,1</a:t>
                      </a: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14,3</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45,8</a:t>
                      </a: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a:solidFill>
                            <a:srgbClr val="000000"/>
                          </a:solidFill>
                          <a:latin typeface="Arial"/>
                        </a:rPr>
                        <a:t>Aralık </a:t>
                      </a:r>
                      <a:r>
                        <a:rPr lang="tr-TR" sz="1000" b="1"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51,6</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FF0000"/>
                          </a:solidFill>
                          <a:latin typeface="Arial"/>
                        </a:rPr>
                        <a:t>12,7</a:t>
                      </a: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14,9</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45,1</a:t>
                      </a: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a:solidFill>
                            <a:srgbClr val="000000"/>
                          </a:solidFill>
                          <a:latin typeface="Arial"/>
                        </a:rPr>
                        <a:t>Yıllık </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52,0</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FF0000"/>
                          </a:solidFill>
                          <a:latin typeface="Arial"/>
                        </a:rPr>
                        <a:t>10,9</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13,0</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46,3</a:t>
                      </a:r>
                    </a:p>
                  </a:txBody>
                  <a:tcPr marL="6545" marR="6545" marT="6545" marB="0" anchor="b">
                    <a:lnL>
                      <a:noFill/>
                    </a:lnL>
                    <a:lnR>
                      <a:noFill/>
                    </a:lnR>
                    <a:lnT>
                      <a:noFill/>
                    </a:lnT>
                    <a:lnB>
                      <a:noFill/>
                    </a:lnB>
                  </a:tcPr>
                </a:tc>
              </a:tr>
              <a:tr h="169297">
                <a:tc>
                  <a:txBody>
                    <a:bodyPr/>
                    <a:lstStyle/>
                    <a:p>
                      <a:pPr algn="l" fontAlgn="b"/>
                      <a:r>
                        <a:rPr lang="tr-TR" sz="1000" b="1" i="0" u="none" strike="noStrike" dirty="0">
                          <a:solidFill>
                            <a:srgbClr val="000000"/>
                          </a:solidFill>
                          <a:latin typeface="Arial"/>
                        </a:rPr>
                        <a:t>2017</a:t>
                      </a:r>
                    </a:p>
                  </a:txBody>
                  <a:tcPr marL="6545" marR="6545" marT="6545" marB="0" anchor="b">
                    <a:lnL>
                      <a:noFill/>
                    </a:lnL>
                    <a:lnR>
                      <a:noFill/>
                    </a:lnR>
                    <a:lnT>
                      <a:noFill/>
                    </a:lnT>
                    <a:lnB>
                      <a:noFill/>
                    </a:lnB>
                  </a:tcPr>
                </a:tc>
                <a:tc>
                  <a:txBody>
                    <a:bodyPr/>
                    <a:lstStyle/>
                    <a:p>
                      <a:pPr algn="l" fontAlgn="b"/>
                      <a:r>
                        <a:rPr lang="tr-TR" sz="1000" b="1" i="0" u="none" strike="noStrike" dirty="0">
                          <a:solidFill>
                            <a:srgbClr val="000000"/>
                          </a:solidFill>
                          <a:latin typeface="Arial"/>
                        </a:rPr>
                        <a:t>Ocak </a:t>
                      </a: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51,5</a:t>
                      </a: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13,0</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15,2</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44,8</a:t>
                      </a: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a:solidFill>
                            <a:srgbClr val="000000"/>
                          </a:solidFill>
                          <a:latin typeface="Arial"/>
                        </a:rPr>
                        <a:t>Şubat </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51,8</a:t>
                      </a: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12,6</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14,8</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45,3</a:t>
                      </a: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a:solidFill>
                            <a:srgbClr val="000000"/>
                          </a:solidFill>
                          <a:latin typeface="Arial"/>
                        </a:rPr>
                        <a:t>Mart </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52,2</a:t>
                      </a: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11,7</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13,7</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46,1</a:t>
                      </a: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a:solidFill>
                            <a:srgbClr val="000000"/>
                          </a:solidFill>
                          <a:latin typeface="Arial"/>
                        </a:rPr>
                        <a:t>Nisan </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52,7</a:t>
                      </a: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10,5</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12,4</a:t>
                      </a: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47,2</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smtClean="0">
                          <a:solidFill>
                            <a:srgbClr val="000000"/>
                          </a:solidFill>
                          <a:latin typeface="Arial"/>
                        </a:rPr>
                        <a:t>Mayıs</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53,0</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10,2</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12,2</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47,7</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smtClean="0">
                          <a:solidFill>
                            <a:srgbClr val="000000"/>
                          </a:solidFill>
                          <a:latin typeface="Arial"/>
                        </a:rPr>
                        <a:t>Haziran</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53,4</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10,2</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12,2</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48,0</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smtClean="0">
                          <a:solidFill>
                            <a:srgbClr val="000000"/>
                          </a:solidFill>
                          <a:latin typeface="Arial"/>
                        </a:rPr>
                        <a:t>Temmuz</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53,7</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10,7</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13,0</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48,0</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smtClean="0">
                          <a:solidFill>
                            <a:srgbClr val="000000"/>
                          </a:solidFill>
                          <a:latin typeface="Arial"/>
                        </a:rPr>
                        <a:t>Ağustos</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53,7</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10,6</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12,8</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48,0</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smtClean="0">
                          <a:solidFill>
                            <a:srgbClr val="000000"/>
                          </a:solidFill>
                          <a:latin typeface="Arial"/>
                        </a:rPr>
                        <a:t>Eylül</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53,6</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10,6</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12,8</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47,9</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smtClean="0">
                          <a:solidFill>
                            <a:srgbClr val="000000"/>
                          </a:solidFill>
                          <a:latin typeface="Arial"/>
                        </a:rPr>
                        <a:t>Ekim</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53,1</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10,3</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12,3</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47,6</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smtClean="0">
                          <a:solidFill>
                            <a:srgbClr val="000000"/>
                          </a:solidFill>
                          <a:latin typeface="Arial"/>
                        </a:rPr>
                        <a:t>Kasım</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52,8</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10,3</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12,2</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47,3</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1516</TotalTime>
  <Words>1601</Words>
  <Application>Microsoft Office PowerPoint</Application>
  <PresentationFormat>Ekran Gösterisi (4:3)</PresentationFormat>
  <Paragraphs>698</Paragraphs>
  <Slides>33</Slides>
  <Notes>0</Notes>
  <HiddenSlides>0</HiddenSlides>
  <MMClips>0</MMClips>
  <ScaleCrop>false</ScaleCrop>
  <HeadingPairs>
    <vt:vector size="4" baseType="variant">
      <vt:variant>
        <vt:lpstr>Tema</vt:lpstr>
      </vt:variant>
      <vt:variant>
        <vt:i4>1</vt:i4>
      </vt:variant>
      <vt:variant>
        <vt:lpstr>Slayt Başlıkları</vt:lpstr>
      </vt:variant>
      <vt:variant>
        <vt:i4>33</vt:i4>
      </vt:variant>
    </vt:vector>
  </HeadingPairs>
  <TitlesOfParts>
    <vt:vector size="34" baseType="lpstr">
      <vt:lpstr>Akış</vt:lpstr>
      <vt:lpstr>2018 ŞUBAT AYI TÜRKİYE VE MALATYA EKONOMİSİNDEKİ GELİŞMELER</vt:lpstr>
      <vt:lpstr>  Dış Ticaret Verileri  (Milyon Dolar, Gümrük ve Ticaret Bakanlığı) </vt:lpstr>
      <vt:lpstr>Dış Ticaret Verileri</vt:lpstr>
      <vt:lpstr> Ülkelere Göre İhracat  (Milyon Dolar, Gümrük ve Ticaret Bakanlığı) </vt:lpstr>
      <vt:lpstr>Ülkelere Göre İthalat  (Milyon Dolar, Gümrük ve Ticaret Bakanlığı) </vt:lpstr>
      <vt:lpstr>  Kurulan Kapanan Şirket Verileri (TOBB)</vt:lpstr>
      <vt:lpstr>      İmalat Sanayi Kapasite Kullanım Oranı  (Ağırlıklı Ortalama, %, TCMB) </vt:lpstr>
      <vt:lpstr>Sanayi Üretim Endeksi (TÜİK) (Mevsim ve Takvim Etkisinden Arındırılmış, 2010=100)</vt:lpstr>
      <vt:lpstr>İşgücü İstatistikleri Kasım 2017  (Mevsim Etkilerinden Arındırılmamış, TÜİK) </vt:lpstr>
      <vt:lpstr>Enflasyon Oranları (İş Bankası)</vt:lpstr>
      <vt:lpstr>Slayt 11</vt:lpstr>
      <vt:lpstr>Enflasyon Oranları</vt:lpstr>
      <vt:lpstr>TEPAV Perakende Güven Endeksi (TEPE)</vt:lpstr>
      <vt:lpstr>TEPAV Perakende Güven Endeksi (TEPE)</vt:lpstr>
      <vt:lpstr>2017 Kasım Kısa Vadeli Dış Borç İstatistikleri  (Milyon Dolar, TCMB) </vt:lpstr>
      <vt:lpstr>2017 Kasım Kısa Vadeli Dış Borç İstatistikleri  (Milyon Dolar, TCMB) </vt:lpstr>
      <vt:lpstr>2017 Kasım Kısa Vadeli Dış Borç İstatistikleri </vt:lpstr>
      <vt:lpstr>2017 Kasım Özel Sektörün Yurt Dışından Sağladığı Kredi Borcu Gelişmeleri (TCMB)</vt:lpstr>
      <vt:lpstr>Özel Sektörün Yurt Dışından Sağladığı Uzun Vadeli Kredi Borcu (TCMB)</vt:lpstr>
      <vt:lpstr>Özel Sektörün Yurt Dışından Sağladığı Kısa Vadeli Kredi Borcu (TCMB)</vt:lpstr>
      <vt:lpstr>2017 Kasım Özel Sektörün Yurt Dışından Sağladığı Kredi Borcu Gelişmeleri</vt:lpstr>
      <vt:lpstr>Slayt 22</vt:lpstr>
      <vt:lpstr>Slayt 23</vt:lpstr>
      <vt:lpstr>Slayt 24</vt:lpstr>
      <vt:lpstr>MALATYA EKONOMİSİ</vt:lpstr>
      <vt:lpstr>İhracat (Bin Dolar, TİM)</vt:lpstr>
      <vt:lpstr>Malatya Yatırım Teşvik Verileri  (Ekonomi Bakanlığı)</vt:lpstr>
      <vt:lpstr>Malatya’da Kurulan Kapanan Şirket Sayısı (TOBB)</vt:lpstr>
      <vt:lpstr>Malatya Karşılıksız Çek Tutarları  (Bin TL, TBB Risk Merkezi) </vt:lpstr>
      <vt:lpstr>Malatya Protestolu Senet Tutarları  (Bin TL, TBB Risk Merkezi)</vt:lpstr>
      <vt:lpstr>Malatya Konut Satışları (TÜİK)</vt:lpstr>
      <vt:lpstr>2017 Yılı Malatya Bankacılık İstatistikleri (BDDK)</vt:lpstr>
      <vt:lpstr>2018 Yılı Malatya Patent ve Marka İstatistikleri (TPMK)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ugur</dc:creator>
  <cp:lastModifiedBy>uğur</cp:lastModifiedBy>
  <cp:revision>303</cp:revision>
  <dcterms:created xsi:type="dcterms:W3CDTF">2017-05-26T09:26:39Z</dcterms:created>
  <dcterms:modified xsi:type="dcterms:W3CDTF">2018-03-06T12:09:16Z</dcterms:modified>
</cp:coreProperties>
</file>