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257" r:id="rId3"/>
    <p:sldId id="258" r:id="rId4"/>
    <p:sldId id="259" r:id="rId5"/>
    <p:sldId id="260" r:id="rId6"/>
    <p:sldId id="289" r:id="rId7"/>
    <p:sldId id="275" r:id="rId8"/>
    <p:sldId id="276" r:id="rId9"/>
    <p:sldId id="279" r:id="rId10"/>
    <p:sldId id="264" r:id="rId11"/>
    <p:sldId id="277" r:id="rId12"/>
    <p:sldId id="265" r:id="rId13"/>
    <p:sldId id="296" r:id="rId14"/>
    <p:sldId id="297" r:id="rId15"/>
    <p:sldId id="298" r:id="rId16"/>
    <p:sldId id="299" r:id="rId17"/>
    <p:sldId id="300" r:id="rId18"/>
    <p:sldId id="301" r:id="rId19"/>
    <p:sldId id="302" r:id="rId20"/>
    <p:sldId id="303" r:id="rId21"/>
    <p:sldId id="304" r:id="rId22"/>
    <p:sldId id="307" r:id="rId23"/>
    <p:sldId id="308" r:id="rId24"/>
    <p:sldId id="309" r:id="rId25"/>
    <p:sldId id="268" r:id="rId26"/>
    <p:sldId id="269" r:id="rId27"/>
    <p:sldId id="270" r:id="rId28"/>
    <p:sldId id="271" r:id="rId29"/>
    <p:sldId id="312" r:id="rId30"/>
    <p:sldId id="313" r:id="rId31"/>
    <p:sldId id="314" r:id="rId32"/>
    <p:sldId id="315" r:id="rId33"/>
    <p:sldId id="316" r:id="rId34"/>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435" autoAdjust="0"/>
  </p:normalViewPr>
  <p:slideViewPr>
    <p:cSldViewPr>
      <p:cViewPr varScale="1">
        <p:scale>
          <a:sx n="78" d="100"/>
          <a:sy n="78" d="100"/>
        </p:scale>
        <p:origin x="-124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N20\Desktop\masa&#252;st&#252;\ENDEKS%20VE%20B&#220;LTENLER\Sanayi%20&#220;retim%20Endeksi\12.Aral&#305;k.2017\S&#220;E_Aral&#305;k.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lineChart>
        <c:grouping val="standard"/>
        <c:ser>
          <c:idx val="0"/>
          <c:order val="0"/>
          <c:tx>
            <c:strRef>
              <c:f>'mevsim ve takvim'!$A$2</c:f>
              <c:strCache>
                <c:ptCount val="1"/>
                <c:pt idx="0">
                  <c:v>2016</c:v>
                </c:pt>
              </c:strCache>
            </c:strRef>
          </c:tx>
          <c:spPr>
            <a:ln>
              <a:solidFill>
                <a:srgbClr val="C00000"/>
              </a:solidFill>
            </a:ln>
          </c:spPr>
          <c:marker>
            <c:symbol val="none"/>
          </c:marker>
          <c:dLbls>
            <c:txPr>
              <a:bodyPr/>
              <a:lstStyle/>
              <a:p>
                <a:pPr>
                  <a:defRPr sz="1200"/>
                </a:pPr>
                <a:endParaRPr lang="tr-TR"/>
              </a:p>
            </c:txPr>
            <c:showVal val="1"/>
          </c:dLbls>
          <c:cat>
            <c:strRef>
              <c:f>'mevsim ve takvim'!$B$1:$M$1</c:f>
              <c:strCache>
                <c:ptCount val="12"/>
                <c:pt idx="0">
                  <c:v>Ocak </c:v>
                </c:pt>
                <c:pt idx="1">
                  <c:v>Şubat</c:v>
                </c:pt>
                <c:pt idx="2">
                  <c:v>Mart</c:v>
                </c:pt>
                <c:pt idx="3">
                  <c:v>Nisan</c:v>
                </c:pt>
                <c:pt idx="4">
                  <c:v>Mayıs</c:v>
                </c:pt>
                <c:pt idx="5">
                  <c:v>Haziran</c:v>
                </c:pt>
                <c:pt idx="6">
                  <c:v>Temmuz</c:v>
                </c:pt>
                <c:pt idx="7">
                  <c:v>Ağustos</c:v>
                </c:pt>
                <c:pt idx="8">
                  <c:v>Eylül</c:v>
                </c:pt>
                <c:pt idx="9">
                  <c:v>Ekim</c:v>
                </c:pt>
                <c:pt idx="10">
                  <c:v>Kasım</c:v>
                </c:pt>
                <c:pt idx="11">
                  <c:v>Aralık</c:v>
                </c:pt>
              </c:strCache>
            </c:strRef>
          </c:cat>
          <c:val>
            <c:numRef>
              <c:f>'mevsim ve takvim'!$B$2:$M$2</c:f>
              <c:numCache>
                <c:formatCode>0.0</c:formatCode>
                <c:ptCount val="12"/>
                <c:pt idx="0">
                  <c:v>126.90435166693247</c:v>
                </c:pt>
                <c:pt idx="1">
                  <c:v>128.28682381528239</c:v>
                </c:pt>
                <c:pt idx="2">
                  <c:v>127.53157747422661</c:v>
                </c:pt>
                <c:pt idx="3">
                  <c:v>125.55009198489917</c:v>
                </c:pt>
                <c:pt idx="4">
                  <c:v>127.61195750385468</c:v>
                </c:pt>
                <c:pt idx="5">
                  <c:v>126.84636385985773</c:v>
                </c:pt>
                <c:pt idx="6">
                  <c:v>117.73891537289605</c:v>
                </c:pt>
                <c:pt idx="7">
                  <c:v>128.26555476380372</c:v>
                </c:pt>
                <c:pt idx="8">
                  <c:v>123.29412798162637</c:v>
                </c:pt>
                <c:pt idx="9">
                  <c:v>127.98553577134346</c:v>
                </c:pt>
                <c:pt idx="10">
                  <c:v>128.18331738704563</c:v>
                </c:pt>
                <c:pt idx="11">
                  <c:v>127.95709707894252</c:v>
                </c:pt>
              </c:numCache>
            </c:numRef>
          </c:val>
        </c:ser>
        <c:ser>
          <c:idx val="1"/>
          <c:order val="1"/>
          <c:tx>
            <c:strRef>
              <c:f>'mevsim ve takvim'!$A$3</c:f>
              <c:strCache>
                <c:ptCount val="1"/>
                <c:pt idx="0">
                  <c:v>2017</c:v>
                </c:pt>
              </c:strCache>
            </c:strRef>
          </c:tx>
          <c:marker>
            <c:symbol val="none"/>
          </c:marker>
          <c:dLbls>
            <c:dLbl>
              <c:idx val="1"/>
              <c:layout/>
              <c:dLblPos val="t"/>
              <c:showVal val="1"/>
            </c:dLbl>
            <c:dLbl>
              <c:idx val="2"/>
              <c:layout>
                <c:manualLayout>
                  <c:x val="-2.5873221216041409E-2"/>
                  <c:y val="-4.1666666666666685E-2"/>
                </c:manualLayout>
              </c:layout>
              <c:showVal val="1"/>
            </c:dLbl>
            <c:txPr>
              <a:bodyPr/>
              <a:lstStyle/>
              <a:p>
                <a:pPr>
                  <a:defRPr sz="1200"/>
                </a:pPr>
                <a:endParaRPr lang="tr-TR"/>
              </a:p>
            </c:txPr>
            <c:showVal val="1"/>
          </c:dLbls>
          <c:cat>
            <c:strRef>
              <c:f>'mevsim ve takvim'!$B$1:$M$1</c:f>
              <c:strCache>
                <c:ptCount val="12"/>
                <c:pt idx="0">
                  <c:v>Ocak </c:v>
                </c:pt>
                <c:pt idx="1">
                  <c:v>Şubat</c:v>
                </c:pt>
                <c:pt idx="2">
                  <c:v>Mart</c:v>
                </c:pt>
                <c:pt idx="3">
                  <c:v>Nisan</c:v>
                </c:pt>
                <c:pt idx="4">
                  <c:v>Mayıs</c:v>
                </c:pt>
                <c:pt idx="5">
                  <c:v>Haziran</c:v>
                </c:pt>
                <c:pt idx="6">
                  <c:v>Temmuz</c:v>
                </c:pt>
                <c:pt idx="7">
                  <c:v>Ağustos</c:v>
                </c:pt>
                <c:pt idx="8">
                  <c:v>Eylül</c:v>
                </c:pt>
                <c:pt idx="9">
                  <c:v>Ekim</c:v>
                </c:pt>
                <c:pt idx="10">
                  <c:v>Kasım</c:v>
                </c:pt>
                <c:pt idx="11">
                  <c:v>Aralık</c:v>
                </c:pt>
              </c:strCache>
            </c:strRef>
          </c:cat>
          <c:val>
            <c:numRef>
              <c:f>'mevsim ve takvim'!$B$3:$M$3</c:f>
              <c:numCache>
                <c:formatCode>0.0</c:formatCode>
                <c:ptCount val="12"/>
                <c:pt idx="0">
                  <c:v>129.98409414298581</c:v>
                </c:pt>
                <c:pt idx="1">
                  <c:v>129.53204307700241</c:v>
                </c:pt>
                <c:pt idx="2">
                  <c:v>131.35323942969356</c:v>
                </c:pt>
                <c:pt idx="3">
                  <c:v>134.34815446496197</c:v>
                </c:pt>
                <c:pt idx="4">
                  <c:v>132.28554722664418</c:v>
                </c:pt>
                <c:pt idx="5">
                  <c:v>132.14864615504123</c:v>
                </c:pt>
                <c:pt idx="6">
                  <c:v>135.281166409516</c:v>
                </c:pt>
                <c:pt idx="7">
                  <c:v>135.33984871806769</c:v>
                </c:pt>
                <c:pt idx="8">
                  <c:v>136.09008712675998</c:v>
                </c:pt>
                <c:pt idx="9">
                  <c:v>137.27778447209471</c:v>
                </c:pt>
                <c:pt idx="10">
                  <c:v>137.58078135629881</c:v>
                </c:pt>
                <c:pt idx="11">
                  <c:v>138.86251943063229</c:v>
                </c:pt>
              </c:numCache>
            </c:numRef>
          </c:val>
        </c:ser>
        <c:marker val="1"/>
        <c:axId val="58414208"/>
        <c:axId val="58415744"/>
      </c:lineChart>
      <c:catAx>
        <c:axId val="58414208"/>
        <c:scaling>
          <c:orientation val="minMax"/>
        </c:scaling>
        <c:axPos val="b"/>
        <c:tickLblPos val="nextTo"/>
        <c:crossAx val="58415744"/>
        <c:crosses val="autoZero"/>
        <c:auto val="1"/>
        <c:lblAlgn val="ctr"/>
        <c:lblOffset val="100"/>
      </c:catAx>
      <c:valAx>
        <c:axId val="58415744"/>
        <c:scaling>
          <c:orientation val="minMax"/>
        </c:scaling>
        <c:axPos val="l"/>
        <c:numFmt formatCode="0.0" sourceLinked="1"/>
        <c:tickLblPos val="nextTo"/>
        <c:crossAx val="58414208"/>
        <c:crosses val="autoZero"/>
        <c:crossBetween val="between"/>
        <c:majorUnit val="5"/>
      </c:valAx>
    </c:plotArea>
    <c:legend>
      <c:legendPos val="b"/>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76DA8E0-9906-415C-B3B2-EE4981490577}" type="datetimeFigureOut">
              <a:rPr lang="tr-TR" smtClean="0"/>
              <a:pPr/>
              <a:t>06.03.2018</a:t>
            </a:fld>
            <a:endParaRPr lang="tr-TR"/>
          </a:p>
        </p:txBody>
      </p:sp>
      <p:sp>
        <p:nvSpPr>
          <p:cNvPr id="4" name="3 Altbilgi Yer Tutucusu"/>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E24D708-3866-4F58-B91B-6A8EF2AE4B06}"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9F084D-1702-4BF6-B7E9-6CA121F3CB52}" type="datetimeFigureOut">
              <a:rPr lang="tr-TR" smtClean="0"/>
              <a:pPr/>
              <a:t>06.03.2018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638AECC3-DB6A-4B42-8E8A-C2B5C7BB7CB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9F084D-1702-4BF6-B7E9-6CA121F3CB52}" type="datetimeFigureOut">
              <a:rPr lang="tr-TR" smtClean="0"/>
              <a:pPr/>
              <a:t>06.03.2018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8AECC3-DB6A-4B42-8E8A-C2B5C7BB7CB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268761"/>
            <a:ext cx="7772400" cy="2331690"/>
          </a:xfrm>
        </p:spPr>
        <p:txBody>
          <a:bodyPr>
            <a:normAutofit fontScale="90000"/>
          </a:bodyPr>
          <a:lstStyle/>
          <a:p>
            <a:pPr algn="ctr"/>
            <a:r>
              <a:rPr lang="tr-TR" dirty="0" smtClean="0"/>
              <a:t>2018 ŞUBAT AYI TÜRKİYE VE MALATYA EKONOMİSİNDEKİ GELİŞMELER</a:t>
            </a:r>
            <a:endParaRPr lang="tr-TR" dirty="0"/>
          </a:p>
        </p:txBody>
      </p:sp>
      <p:sp>
        <p:nvSpPr>
          <p:cNvPr id="3" name="Alt Başlık 2"/>
          <p:cNvSpPr>
            <a:spLocks noGrp="1"/>
          </p:cNvSpPr>
          <p:nvPr>
            <p:ph type="subTitle" idx="1"/>
          </p:nvPr>
        </p:nvSpPr>
        <p:spPr>
          <a:xfrm>
            <a:off x="428596" y="4429132"/>
            <a:ext cx="7854696" cy="1752600"/>
          </a:xfrm>
        </p:spPr>
        <p:txBody>
          <a:bodyPr/>
          <a:lstStyle/>
          <a:p>
            <a:pPr algn="ctr"/>
            <a:r>
              <a:rPr lang="tr-TR" dirty="0" smtClean="0"/>
              <a:t>Doç. Dr. Ahmet UĞUR</a:t>
            </a:r>
          </a:p>
          <a:p>
            <a:pPr algn="ctr"/>
            <a:r>
              <a:rPr lang="tr-TR" dirty="0" smtClean="0"/>
              <a:t>Malatya Ticaret Borsası Akademik Danışmanı</a:t>
            </a:r>
            <a:endParaRPr lang="tr-TR" dirty="0"/>
          </a:p>
        </p:txBody>
      </p:sp>
    </p:spTree>
    <p:extLst>
      <p:ext uri="{BB962C8B-B14F-4D97-AF65-F5344CB8AC3E}">
        <p14:creationId xmlns:p14="http://schemas.microsoft.com/office/powerpoint/2010/main" xmlns="" val="297981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53210"/>
          </a:xfrm>
        </p:spPr>
        <p:txBody>
          <a:bodyPr>
            <a:normAutofit fontScale="90000"/>
          </a:bodyPr>
          <a:lstStyle/>
          <a:p>
            <a:pPr algn="ctr"/>
            <a:r>
              <a:rPr lang="tr-TR" b="1" dirty="0" smtClean="0"/>
              <a:t>Enflasyon </a:t>
            </a:r>
            <a:r>
              <a:rPr lang="tr-TR" b="1" dirty="0" smtClean="0"/>
              <a:t>Oranları (İş </a:t>
            </a:r>
            <a:r>
              <a:rPr lang="tr-TR" b="1" dirty="0" smtClean="0"/>
              <a:t>B</a:t>
            </a:r>
            <a:r>
              <a:rPr lang="tr-TR" b="1" dirty="0" smtClean="0"/>
              <a:t>ankası)</a:t>
            </a:r>
            <a:endParaRPr lang="tr-TR" b="1" dirty="0"/>
          </a:p>
        </p:txBody>
      </p:sp>
      <p:pic>
        <p:nvPicPr>
          <p:cNvPr id="1026" name="Picture 2"/>
          <p:cNvPicPr>
            <a:picLocks noGrp="1" noChangeAspect="1" noChangeArrowheads="1"/>
          </p:cNvPicPr>
          <p:nvPr>
            <p:ph idx="1"/>
          </p:nvPr>
        </p:nvPicPr>
        <p:blipFill>
          <a:blip r:embed="rId2"/>
          <a:srcRect/>
          <a:stretch>
            <a:fillRect/>
          </a:stretch>
        </p:blipFill>
        <p:spPr bwMode="auto">
          <a:xfrm>
            <a:off x="500034" y="1785926"/>
            <a:ext cx="8215369" cy="4714907"/>
          </a:xfrm>
          <a:prstGeom prst="rect">
            <a:avLst/>
          </a:prstGeom>
          <a:noFill/>
          <a:ln w="9525">
            <a:noFill/>
            <a:miter lim="800000"/>
            <a:headEnd/>
            <a:tailEnd/>
          </a:ln>
          <a:effectLst/>
        </p:spPr>
      </p:pic>
    </p:spTree>
    <p:extLst>
      <p:ext uri="{BB962C8B-B14F-4D97-AF65-F5344CB8AC3E}">
        <p14:creationId xmlns:p14="http://schemas.microsoft.com/office/powerpoint/2010/main" xmlns="" val="122281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57158" y="642918"/>
            <a:ext cx="8429684" cy="585791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pPr algn="ctr"/>
            <a:r>
              <a:rPr lang="tr-TR" b="1" dirty="0" smtClean="0"/>
              <a:t>Enflasyon Oranları</a:t>
            </a:r>
            <a:endParaRPr lang="tr-TR" b="1" dirty="0"/>
          </a:p>
        </p:txBody>
      </p:sp>
      <p:sp>
        <p:nvSpPr>
          <p:cNvPr id="3" name="İçerik Yer Tutucusu 2"/>
          <p:cNvSpPr>
            <a:spLocks noGrp="1"/>
          </p:cNvSpPr>
          <p:nvPr>
            <p:ph idx="1"/>
          </p:nvPr>
        </p:nvSpPr>
        <p:spPr>
          <a:xfrm>
            <a:off x="357158" y="1857364"/>
            <a:ext cx="8572560" cy="4714908"/>
          </a:xfrm>
        </p:spPr>
        <p:txBody>
          <a:bodyPr>
            <a:normAutofit fontScale="92500" lnSpcReduction="10000"/>
          </a:bodyPr>
          <a:lstStyle/>
          <a:p>
            <a:pPr algn="just"/>
            <a:r>
              <a:rPr lang="tr-TR" dirty="0" smtClean="0"/>
              <a:t>TÜFE Şubat’ta </a:t>
            </a:r>
            <a:r>
              <a:rPr lang="tr-TR" dirty="0" smtClean="0"/>
              <a:t>aylık bazda </a:t>
            </a:r>
            <a:r>
              <a:rPr lang="tr-TR" dirty="0" smtClean="0"/>
              <a:t>% 0,73 </a:t>
            </a:r>
            <a:r>
              <a:rPr lang="tr-TR" dirty="0" smtClean="0"/>
              <a:t>oranında artarak </a:t>
            </a:r>
            <a:r>
              <a:rPr lang="tr-TR" dirty="0" smtClean="0"/>
              <a:t>piyasa beklentisinin </a:t>
            </a:r>
            <a:r>
              <a:rPr lang="tr-TR" dirty="0" smtClean="0"/>
              <a:t>üzerinde gerçekleşti. </a:t>
            </a:r>
            <a:endParaRPr lang="tr-TR" dirty="0" smtClean="0"/>
          </a:p>
          <a:p>
            <a:pPr algn="just"/>
            <a:r>
              <a:rPr lang="tr-TR" dirty="0" smtClean="0"/>
              <a:t>Yurt </a:t>
            </a:r>
            <a:r>
              <a:rPr lang="tr-TR" dirty="0" smtClean="0"/>
              <a:t>İçi ÜFE (</a:t>
            </a:r>
            <a:r>
              <a:rPr lang="tr-TR" dirty="0" smtClean="0"/>
              <a:t>Yİ-ÜFE)’</a:t>
            </a:r>
            <a:r>
              <a:rPr lang="da-DK" dirty="0" smtClean="0"/>
              <a:t>de </a:t>
            </a:r>
            <a:r>
              <a:rPr lang="da-DK" dirty="0" smtClean="0"/>
              <a:t>Şubat ayında aylık bazda %2,68 ile Ocak 2017’den </a:t>
            </a:r>
            <a:r>
              <a:rPr lang="da-DK" dirty="0" smtClean="0"/>
              <a:t>bu</a:t>
            </a:r>
            <a:r>
              <a:rPr lang="tr-TR" dirty="0" smtClean="0"/>
              <a:t> </a:t>
            </a:r>
            <a:r>
              <a:rPr lang="fi-FI" dirty="0" smtClean="0"/>
              <a:t>yana </a:t>
            </a:r>
            <a:r>
              <a:rPr lang="fi-FI" dirty="0" smtClean="0"/>
              <a:t>en hızlı yükselişini kaydetti.</a:t>
            </a:r>
          </a:p>
          <a:p>
            <a:pPr algn="just"/>
            <a:r>
              <a:rPr lang="tr-TR" dirty="0" smtClean="0"/>
              <a:t>Yıllık TÜFE enflasyonu yüksek baz etkisiyle Ocak </a:t>
            </a:r>
            <a:r>
              <a:rPr lang="tr-TR" dirty="0" smtClean="0"/>
              <a:t>ayının ardından </a:t>
            </a:r>
            <a:r>
              <a:rPr lang="tr-TR" dirty="0" smtClean="0"/>
              <a:t>Şubat’ta da düşüşünü sürdürerek </a:t>
            </a:r>
            <a:r>
              <a:rPr lang="tr-TR" dirty="0" smtClean="0"/>
              <a:t>% 10,26’ya geriledi</a:t>
            </a:r>
            <a:r>
              <a:rPr lang="tr-TR" dirty="0" smtClean="0"/>
              <a:t>. </a:t>
            </a:r>
            <a:endParaRPr lang="tr-TR" dirty="0" smtClean="0"/>
          </a:p>
          <a:p>
            <a:pPr algn="just"/>
            <a:r>
              <a:rPr lang="tr-TR" dirty="0" smtClean="0"/>
              <a:t>Yİ-</a:t>
            </a:r>
            <a:r>
              <a:rPr lang="tr-TR" dirty="0" err="1" smtClean="0"/>
              <a:t>ÜFE’deki</a:t>
            </a:r>
            <a:r>
              <a:rPr lang="tr-TR" dirty="0" smtClean="0"/>
              <a:t> </a:t>
            </a:r>
            <a:r>
              <a:rPr lang="tr-TR" dirty="0" smtClean="0"/>
              <a:t>yıllık artış ise %13,71 düzeyine çıktı</a:t>
            </a:r>
            <a:r>
              <a:rPr lang="tr-TR" dirty="0" smtClean="0"/>
              <a:t>.</a:t>
            </a:r>
          </a:p>
          <a:p>
            <a:pPr algn="just"/>
            <a:r>
              <a:rPr lang="tr-TR" dirty="0" smtClean="0"/>
              <a:t>Ana harcama grupları arasında Şubat ayı enflasyonuna </a:t>
            </a:r>
            <a:r>
              <a:rPr lang="tr-TR" dirty="0" smtClean="0"/>
              <a:t>en fazla </a:t>
            </a:r>
            <a:r>
              <a:rPr lang="tr-TR" dirty="0" smtClean="0"/>
              <a:t>katkıyı 52 baz puan ile gıda ve alkolsüz </a:t>
            </a:r>
            <a:r>
              <a:rPr lang="tr-TR" dirty="0" smtClean="0"/>
              <a:t>içecekler grubu </a:t>
            </a:r>
            <a:r>
              <a:rPr lang="tr-TR" dirty="0" smtClean="0"/>
              <a:t>yaptı. </a:t>
            </a:r>
            <a:endParaRPr lang="tr-TR" dirty="0" smtClean="0"/>
          </a:p>
          <a:p>
            <a:pPr algn="just"/>
            <a:r>
              <a:rPr lang="tr-TR" dirty="0" smtClean="0"/>
              <a:t>Bu </a:t>
            </a:r>
            <a:r>
              <a:rPr lang="tr-TR" dirty="0" smtClean="0"/>
              <a:t>dönemde Yİ-</a:t>
            </a:r>
            <a:r>
              <a:rPr lang="tr-TR" dirty="0" err="1" smtClean="0"/>
              <a:t>ÜFE’yi</a:t>
            </a:r>
            <a:r>
              <a:rPr lang="tr-TR" dirty="0" smtClean="0"/>
              <a:t> en fazla yukarı </a:t>
            </a:r>
            <a:r>
              <a:rPr lang="tr-TR" dirty="0" smtClean="0"/>
              <a:t>çeken alt </a:t>
            </a:r>
            <a:r>
              <a:rPr lang="tr-TR" dirty="0" smtClean="0"/>
              <a:t>sektör ise 136 baz puan ile elektrik, gaz üretim </a:t>
            </a:r>
            <a:r>
              <a:rPr lang="tr-TR" dirty="0" smtClean="0"/>
              <a:t>ve dağıtımı </a:t>
            </a:r>
            <a:r>
              <a:rPr lang="tr-TR" dirty="0" smtClean="0"/>
              <a:t>oldu.</a:t>
            </a:r>
            <a:endParaRPr lang="tr-TR" dirty="0"/>
          </a:p>
        </p:txBody>
      </p:sp>
    </p:spTree>
    <p:extLst>
      <p:ext uri="{BB962C8B-B14F-4D97-AF65-F5344CB8AC3E}">
        <p14:creationId xmlns:p14="http://schemas.microsoft.com/office/powerpoint/2010/main" xmlns="" val="162982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ctr"/>
            <a:r>
              <a:rPr lang="tr-TR" sz="4000" b="1" dirty="0" smtClean="0"/>
              <a:t>TEPAV Perakende Güven Endeksi (TEPE)</a:t>
            </a:r>
            <a:endParaRPr lang="tr-TR" sz="4000" b="1" dirty="0"/>
          </a:p>
        </p:txBody>
      </p:sp>
      <p:pic>
        <p:nvPicPr>
          <p:cNvPr id="21505" name="Picture 1"/>
          <p:cNvPicPr>
            <a:picLocks noGrp="1" noChangeAspect="1" noChangeArrowheads="1"/>
          </p:cNvPicPr>
          <p:nvPr>
            <p:ph idx="1"/>
          </p:nvPr>
        </p:nvPicPr>
        <p:blipFill>
          <a:blip r:embed="rId2"/>
          <a:srcRect/>
          <a:stretch>
            <a:fillRect/>
          </a:stretch>
        </p:blipFill>
        <p:spPr bwMode="auto">
          <a:xfrm>
            <a:off x="357158" y="1643050"/>
            <a:ext cx="8429684" cy="485778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pPr algn="ctr"/>
            <a:r>
              <a:rPr lang="tr-TR" sz="4000" b="1" dirty="0" smtClean="0"/>
              <a:t>TEPAV Perakende Güven Endeksi (TEPE)</a:t>
            </a:r>
            <a:endParaRPr lang="tr-TR" sz="4000" b="1" dirty="0"/>
          </a:p>
        </p:txBody>
      </p:sp>
      <p:sp>
        <p:nvSpPr>
          <p:cNvPr id="3" name="2 İçerik Yer Tutucusu"/>
          <p:cNvSpPr>
            <a:spLocks noGrp="1"/>
          </p:cNvSpPr>
          <p:nvPr>
            <p:ph idx="1"/>
          </p:nvPr>
        </p:nvSpPr>
        <p:spPr>
          <a:xfrm>
            <a:off x="357158" y="1928802"/>
            <a:ext cx="8358246" cy="4572032"/>
          </a:xfrm>
        </p:spPr>
        <p:txBody>
          <a:bodyPr>
            <a:normAutofit fontScale="92500" lnSpcReduction="20000"/>
          </a:bodyPr>
          <a:lstStyle/>
          <a:p>
            <a:pPr algn="just"/>
            <a:r>
              <a:rPr lang="tr-TR" dirty="0" smtClean="0"/>
              <a:t>2018 yılına düşüşle başlayan Perakende güveni bir önceki aya göre 5,3 puan, bir önceki yılın aynı dönemine göre ise 15,5 puan yükselerek, Şubat ayında -9,3 değerini aldı. </a:t>
            </a:r>
          </a:p>
          <a:p>
            <a:pPr algn="just"/>
            <a:r>
              <a:rPr lang="tr-TR" dirty="0" smtClean="0"/>
              <a:t>Perakende güveninin geçen yıla ve geçen aya göre artışında, geçtiğimiz 3 ayda işlerin gelişimi ve önümüzdeki 3 aya ilişkin satış beklentilerindeki iyileşme etkili oldu. </a:t>
            </a:r>
          </a:p>
          <a:p>
            <a:pPr algn="just"/>
            <a:r>
              <a:rPr lang="tr-TR" dirty="0" smtClean="0"/>
              <a:t>Önümüzdeki 3 ayda tedarikçilerden sipariş, satış ve istihdam beklentileri hem Şubat 2017 hem de Ocak 2018’e göre arttı. </a:t>
            </a:r>
          </a:p>
          <a:p>
            <a:pPr algn="just"/>
            <a:r>
              <a:rPr lang="tr-TR" dirty="0" smtClean="0"/>
              <a:t>“Elektrikli ev aletleri, radyo ve televizyonlar” sektörü, Şubat ayında perakende güveninde en çok artış gösteren sektör oldu. </a:t>
            </a:r>
          </a:p>
          <a:p>
            <a:pPr algn="just"/>
            <a:r>
              <a:rPr lang="tr-TR" dirty="0" smtClean="0"/>
              <a:t>AB-28 ve Euro Bölgesi ile karşılaştırıldığında Türkiye geçen yıla göre daha iyi performans sergiledi.</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ctr"/>
            <a:r>
              <a:rPr lang="tr-TR" sz="3200" b="1" dirty="0" smtClean="0"/>
              <a:t>2017 Kasım Kısa Vadeli Dış Borç İstatistikleri </a:t>
            </a:r>
            <a:br>
              <a:rPr lang="tr-TR" sz="3200" b="1" dirty="0" smtClean="0"/>
            </a:br>
            <a:r>
              <a:rPr lang="tr-TR" sz="3200" b="1" dirty="0" smtClean="0"/>
              <a:t>(Milyon </a:t>
            </a:r>
            <a:r>
              <a:rPr lang="tr-TR" sz="3200" b="1" dirty="0" smtClean="0"/>
              <a:t>Dolar, TCMB) </a:t>
            </a:r>
            <a:endParaRPr lang="tr-TR" sz="3200" b="1"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00034" y="1428736"/>
            <a:ext cx="8358246" cy="521497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fontScale="90000"/>
          </a:bodyPr>
          <a:lstStyle/>
          <a:p>
            <a:pPr algn="ctr"/>
            <a:r>
              <a:rPr lang="tr-TR" sz="3200" b="1" dirty="0" smtClean="0"/>
              <a:t>2017 Kasım Kısa Vadeli Dış Borç İstatistikleri </a:t>
            </a:r>
            <a:br>
              <a:rPr lang="tr-TR" sz="3200" b="1" dirty="0" smtClean="0"/>
            </a:br>
            <a:r>
              <a:rPr lang="tr-TR" sz="3200" b="1" dirty="0" smtClean="0"/>
              <a:t>(Milyon </a:t>
            </a:r>
            <a:r>
              <a:rPr lang="tr-TR" sz="3200" b="1" dirty="0" smtClean="0"/>
              <a:t>Dolar, TCMB) </a:t>
            </a:r>
            <a:endParaRPr lang="tr-TR" sz="3200" b="1"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57200" y="1714488"/>
            <a:ext cx="8229600" cy="478634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a:bodyPr>
          <a:lstStyle/>
          <a:p>
            <a:pPr algn="ctr"/>
            <a:r>
              <a:rPr lang="tr-TR" sz="3200" b="1" dirty="0" smtClean="0"/>
              <a:t>2017 Kasım Kısa Vadeli Dış Borç İstatistikleri </a:t>
            </a:r>
            <a:endParaRPr lang="tr-TR" sz="3200" b="1" dirty="0"/>
          </a:p>
        </p:txBody>
      </p:sp>
      <p:sp>
        <p:nvSpPr>
          <p:cNvPr id="3" name="2 İçerik Yer Tutucusu"/>
          <p:cNvSpPr>
            <a:spLocks noGrp="1"/>
          </p:cNvSpPr>
          <p:nvPr>
            <p:ph idx="1"/>
          </p:nvPr>
        </p:nvSpPr>
        <p:spPr>
          <a:xfrm>
            <a:off x="285720" y="1714488"/>
            <a:ext cx="8643998" cy="4929222"/>
          </a:xfrm>
        </p:spPr>
        <p:txBody>
          <a:bodyPr>
            <a:noAutofit/>
          </a:bodyPr>
          <a:lstStyle/>
          <a:p>
            <a:pPr algn="just"/>
            <a:r>
              <a:rPr lang="tr-TR" sz="1800" dirty="0" smtClean="0"/>
              <a:t>Kısa vadeli dış borç stoku 2017 Kasım ayı itibarıyla 2016 yılsonuna göre 13,7 milyar ABD doları artmış ve yaklaşık 111,7 milyar ABD doları olarak gerçekleşmiştir.</a:t>
            </a:r>
          </a:p>
          <a:p>
            <a:pPr algn="just"/>
            <a:r>
              <a:rPr lang="tr-TR" sz="1800" dirty="0" smtClean="0"/>
              <a:t>Aynı dönemde bankalar kaynaklı kısa vadeli dış borç stoku 4,2 milyar ABD doları artarak 61,6 milyar ABD dolarına, diğer sektörler kaynaklı kısa vadeli dış borç stoku da 9,5 milyar ABD doları artarak 50,1 milyar ABD dolarına ulaşmıştır.</a:t>
            </a:r>
          </a:p>
          <a:p>
            <a:pPr algn="just"/>
            <a:r>
              <a:rPr lang="tr-TR" sz="1800" dirty="0" smtClean="0"/>
              <a:t>Kısa vadeli dış borç stokunun %55,1’i bankalar kaynaklı borçlardan oluşmaktadır. </a:t>
            </a:r>
          </a:p>
          <a:p>
            <a:pPr algn="just"/>
            <a:r>
              <a:rPr lang="tr-TR" sz="1800" dirty="0" smtClean="0"/>
              <a:t>Bankalar kaynaklı borçların %27,5’i ise krediler oluşturmaktadır. </a:t>
            </a:r>
          </a:p>
          <a:p>
            <a:pPr algn="just"/>
            <a:r>
              <a:rPr lang="tr-TR" sz="1800" dirty="0" smtClean="0"/>
              <a:t>Bankaların yurt dışından kullandıkları kısa vadeli krediler 2017 yılı Kasım ayı itibarıyla yaklaşık 16,9 milyar ABD doları olarak gerçekleşmiştir. </a:t>
            </a:r>
          </a:p>
          <a:p>
            <a:pPr algn="just"/>
            <a:r>
              <a:rPr lang="tr-TR" sz="1800" dirty="0" smtClean="0"/>
              <a:t>Bu rakam, kısa vadeli kredilerde 2016 yılsonuna göre %15,1’lik bir artış yaşandığı anlamına gelmektedir. </a:t>
            </a:r>
          </a:p>
          <a:p>
            <a:pPr algn="just"/>
            <a:r>
              <a:rPr lang="tr-TR" sz="1800" dirty="0" smtClean="0"/>
              <a:t>Aynı dönemde yurt dışı yerleşiklerin döviz tevdiat hesabı %17,4 oranında, banka mevduatları %2,5 oranında artarken, TL cinsinden mevduatları %6,3 oranında azalmıştır.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pPr algn="ctr"/>
            <a:r>
              <a:rPr lang="tr-TR" sz="3200" b="1" dirty="0" smtClean="0"/>
              <a:t>2017 Kasım Özel Sektörün Yurt Dışından Sağladığı Kredi Borcu </a:t>
            </a:r>
            <a:r>
              <a:rPr lang="tr-TR" sz="3200" b="1" dirty="0" smtClean="0"/>
              <a:t>Gelişmeleri (TCMB)</a:t>
            </a:r>
            <a:endParaRPr lang="tr-TR" sz="3200" b="1"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1785926"/>
            <a:ext cx="8429684" cy="485778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pPr algn="ctr"/>
            <a:r>
              <a:rPr lang="tr-TR" sz="3200" b="1" dirty="0" smtClean="0"/>
              <a:t>Özel Sektörün Yurt Dışından Sağladığı Uzun Vadeli Kredi Borcu </a:t>
            </a:r>
            <a:r>
              <a:rPr lang="tr-TR" sz="3200" b="1" dirty="0" smtClean="0"/>
              <a:t>(TCMB)</a:t>
            </a:r>
            <a:endParaRPr lang="tr-TR" sz="3200" b="1" dirty="0"/>
          </a:p>
        </p:txBody>
      </p:sp>
      <p:pic>
        <p:nvPicPr>
          <p:cNvPr id="5" name="4 İçerik Yer Tutucusu"/>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1643050"/>
            <a:ext cx="8572560" cy="492922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642918"/>
            <a:ext cx="8401080" cy="857256"/>
          </a:xfrm>
        </p:spPr>
        <p:txBody>
          <a:bodyPr>
            <a:normAutofit fontScale="90000"/>
          </a:bodyPr>
          <a:lstStyle/>
          <a:p>
            <a:pPr algn="ctr"/>
            <a:r>
              <a:rPr lang="tr-TR" dirty="0"/>
              <a:t/>
            </a:r>
            <a:br>
              <a:rPr lang="tr-TR" dirty="0"/>
            </a:br>
            <a:r>
              <a:rPr lang="tr-TR" dirty="0" smtClean="0"/>
              <a:t/>
            </a:r>
            <a:br>
              <a:rPr lang="tr-TR" dirty="0" smtClean="0"/>
            </a:br>
            <a:r>
              <a:rPr lang="it-IT" sz="4000" b="1" dirty="0" smtClean="0"/>
              <a:t>Dış </a:t>
            </a:r>
            <a:r>
              <a:rPr lang="it-IT" sz="4000" b="1" dirty="0"/>
              <a:t>Ticaret Verileri </a:t>
            </a:r>
            <a:r>
              <a:rPr lang="tr-TR" sz="3600" b="1" dirty="0" smtClean="0"/>
              <a:t/>
            </a:r>
            <a:br>
              <a:rPr lang="tr-TR" sz="3600" b="1" dirty="0" smtClean="0"/>
            </a:br>
            <a:r>
              <a:rPr lang="it-IT" sz="2700" b="1" dirty="0" smtClean="0"/>
              <a:t>(</a:t>
            </a:r>
            <a:r>
              <a:rPr lang="it-IT" sz="2700" b="1" dirty="0"/>
              <a:t>Milyon </a:t>
            </a:r>
            <a:r>
              <a:rPr lang="it-IT" sz="2700" b="1" dirty="0" smtClean="0"/>
              <a:t>Dolar</a:t>
            </a:r>
            <a:r>
              <a:rPr lang="tr-TR" sz="2700" b="1" dirty="0" smtClean="0"/>
              <a:t>, Gümrük ve Ticaret Bakanlığı</a:t>
            </a:r>
            <a:r>
              <a:rPr lang="it-IT" sz="2700" b="1" dirty="0" smtClean="0"/>
              <a:t>) </a:t>
            </a:r>
            <a:endParaRPr lang="tr-TR" sz="2700" dirty="0"/>
          </a:p>
        </p:txBody>
      </p:sp>
      <p:pic>
        <p:nvPicPr>
          <p:cNvPr id="3" name="Picture 2"/>
          <p:cNvPicPr>
            <a:picLocks noGrp="1" noChangeAspect="1" noChangeArrowheads="1"/>
          </p:cNvPicPr>
          <p:nvPr>
            <p:ph idx="1"/>
          </p:nvPr>
        </p:nvPicPr>
        <p:blipFill>
          <a:blip r:embed="rId2"/>
          <a:srcRect/>
          <a:stretch>
            <a:fillRect/>
          </a:stretch>
        </p:blipFill>
        <p:spPr bwMode="auto">
          <a:xfrm>
            <a:off x="428596" y="1714488"/>
            <a:ext cx="8358246" cy="4857784"/>
          </a:xfrm>
          <a:prstGeom prst="rect">
            <a:avLst/>
          </a:prstGeom>
          <a:noFill/>
          <a:ln w="9525">
            <a:noFill/>
            <a:miter lim="800000"/>
            <a:headEnd/>
            <a:tailEnd/>
          </a:ln>
          <a:effectLst/>
        </p:spPr>
      </p:pic>
    </p:spTree>
    <p:extLst>
      <p:ext uri="{BB962C8B-B14F-4D97-AF65-F5344CB8AC3E}">
        <p14:creationId xmlns:p14="http://schemas.microsoft.com/office/powerpoint/2010/main" xmlns="" val="48342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sz="3200" b="1" dirty="0" smtClean="0"/>
              <a:t>Özel Sektörün Yurt Dışından Sağladığı Kısa Vadeli Kredi Borcu </a:t>
            </a:r>
            <a:r>
              <a:rPr lang="tr-TR" sz="3200" b="1" dirty="0" smtClean="0"/>
              <a:t>(TCMB)</a:t>
            </a:r>
            <a:endParaRPr lang="tr-TR" sz="3200" b="1" dirty="0"/>
          </a:p>
        </p:txBody>
      </p:sp>
      <p:pic>
        <p:nvPicPr>
          <p:cNvPr id="5" name="4 İçerik Yer Tutucusu"/>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8" y="1643050"/>
            <a:ext cx="8501122" cy="485778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sz="3200" b="1" dirty="0" smtClean="0"/>
              <a:t>2017 Kasım Özel Sektörün Yurt Dışından Sağladığı Kredi Borcu Gelişmeleri</a:t>
            </a:r>
            <a:endParaRPr lang="tr-TR" sz="3200" b="1" dirty="0"/>
          </a:p>
        </p:txBody>
      </p:sp>
      <p:sp>
        <p:nvSpPr>
          <p:cNvPr id="3" name="2 İçerik Yer Tutucusu"/>
          <p:cNvSpPr>
            <a:spLocks noGrp="1"/>
          </p:cNvSpPr>
          <p:nvPr>
            <p:ph idx="1"/>
          </p:nvPr>
        </p:nvSpPr>
        <p:spPr>
          <a:xfrm>
            <a:off x="285720" y="1643050"/>
            <a:ext cx="8643998" cy="4929222"/>
          </a:xfrm>
        </p:spPr>
        <p:txBody>
          <a:bodyPr>
            <a:normAutofit fontScale="85000" lnSpcReduction="20000"/>
          </a:bodyPr>
          <a:lstStyle/>
          <a:p>
            <a:pPr algn="just"/>
            <a:r>
              <a:rPr lang="tr-TR" dirty="0" smtClean="0"/>
              <a:t>2017 yılı Kasım sonu itibarıyla özel sektörün yurt dışından sağladığı uzun vadeli kredi borcu 2016 yılsonuna göre%7,3 (~14,8 milyar dolar) artarak yaklaşık 217,7 milyar ABD doları olmuştur. </a:t>
            </a:r>
          </a:p>
          <a:p>
            <a:pPr algn="just"/>
            <a:r>
              <a:rPr lang="tr-TR" dirty="0" smtClean="0"/>
              <a:t>Aynı dönemde kısa vadeli kredi borcu ise %31,3’lük bir artışla 18,8 milyar ABD doları seviyesine yükselmiştir. </a:t>
            </a:r>
          </a:p>
          <a:p>
            <a:pPr algn="just"/>
            <a:r>
              <a:rPr lang="tr-TR" dirty="0" smtClean="0"/>
              <a:t>Böylelikle toplam kredi borcu yaklaşık 19,3milyar ABD doları artarak 236,6 milyar ABD doları seviyesinde gerçekleşmiştir.</a:t>
            </a:r>
          </a:p>
          <a:p>
            <a:pPr algn="just"/>
            <a:r>
              <a:rPr lang="tr-TR" dirty="0" smtClean="0"/>
              <a:t>Özel sektörün yurt dışından sağladığı uzun vadeli kredi borcunun borçluya göre dağılımı incelendiğinde, finansal kesimin kredi borcunun (%50,8), finansal olmayan kesimin kredi borcundan (%49,2) daha fazla olduğu görülmektedir.</a:t>
            </a:r>
          </a:p>
          <a:p>
            <a:pPr algn="just"/>
            <a:r>
              <a:rPr lang="tr-TR" dirty="0" smtClean="0"/>
              <a:t>Özel sektörün yurt dışından sağladığı kısa vadeli kredi borcunun borçluya göre dağılımı incelendiğinde, borcun tamamına yakınının finansal kesime ait olduğu görülmektedir. </a:t>
            </a:r>
          </a:p>
          <a:p>
            <a:pPr algn="just"/>
            <a:r>
              <a:rPr lang="tr-TR" dirty="0" smtClean="0"/>
              <a:t>Finansal kuruluşların kredi borcunun toplam kısa vadeli borçlar içindeki payı %78 iken finansal olmayan kesimin payı %22’dir.</a:t>
            </a:r>
          </a:p>
          <a:p>
            <a:pPr algn="just"/>
            <a:endParaRPr 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tcmb.gov.tr/wps/wcm/connect/99440a67-cb30-4a2e-a0c8-93316e33add9/Slide2.PNG?MOD=AJPERES&amp;CACHEID=ROOTWORKSPACE-99440a67-cb30-4a2e-a0c8-93316e33add9-m7xBCJG"/>
          <p:cNvPicPr>
            <a:picLocks noChangeAspect="1" noChangeArrowheads="1"/>
          </p:cNvPicPr>
          <p:nvPr/>
        </p:nvPicPr>
        <p:blipFill>
          <a:blip r:embed="rId2"/>
          <a:srcRect/>
          <a:stretch>
            <a:fillRect/>
          </a:stretch>
        </p:blipFill>
        <p:spPr bwMode="auto">
          <a:xfrm>
            <a:off x="142844" y="214290"/>
            <a:ext cx="8840452" cy="642942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tcmb.gov.tr/wps/wcm/connect/612703b1-22d0-4389-b1aa-d60507b7f01c/Veriler_YeniFormat_TR_v3.png?MOD=AJPERES&amp;CACHEID=ROOTWORKSPACE-612703b1-22d0-4389-b1aa-d60507b7f01c-m734Iej"/>
          <p:cNvPicPr>
            <a:picLocks noChangeAspect="1" noChangeArrowheads="1"/>
          </p:cNvPicPr>
          <p:nvPr/>
        </p:nvPicPr>
        <p:blipFill>
          <a:blip r:embed="rId2"/>
          <a:srcRect/>
          <a:stretch>
            <a:fillRect/>
          </a:stretch>
        </p:blipFill>
        <p:spPr bwMode="auto">
          <a:xfrm>
            <a:off x="285720" y="428604"/>
            <a:ext cx="8429684" cy="600079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tcmb.gov.tr/wps/wcm/connect/7af8c051-59db-4198-a2ca-193cbb1336da/Slide3.PNG?MOD=AJPERES&amp;CACHEID=ROOTWORKSPACE-7af8c051-59db-4198-a2ca-193cbb1336da-m7xBEj3"/>
          <p:cNvPicPr>
            <a:picLocks noChangeAspect="1" noChangeArrowheads="1"/>
          </p:cNvPicPr>
          <p:nvPr/>
        </p:nvPicPr>
        <p:blipFill>
          <a:blip r:embed="rId2"/>
          <a:srcRect/>
          <a:stretch>
            <a:fillRect/>
          </a:stretch>
        </p:blipFill>
        <p:spPr bwMode="auto">
          <a:xfrm>
            <a:off x="214282" y="428604"/>
            <a:ext cx="8707497" cy="621510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sz="6000" dirty="0" smtClean="0"/>
              <a:t>MALATYA EKONOMİSİ</a:t>
            </a:r>
            <a:endParaRPr lang="tr-TR" sz="6000" dirty="0"/>
          </a:p>
        </p:txBody>
      </p:sp>
    </p:spTree>
    <p:extLst>
      <p:ext uri="{BB962C8B-B14F-4D97-AF65-F5344CB8AC3E}">
        <p14:creationId xmlns:p14="http://schemas.microsoft.com/office/powerpoint/2010/main" xmlns="" val="230509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305800" cy="510334"/>
          </a:xfrm>
        </p:spPr>
        <p:txBody>
          <a:bodyPr>
            <a:normAutofit fontScale="90000"/>
          </a:bodyPr>
          <a:lstStyle/>
          <a:p>
            <a:pPr algn="ctr"/>
            <a:r>
              <a:rPr lang="tr-TR" b="1" dirty="0" smtClean="0"/>
              <a:t>İhracat (Bin </a:t>
            </a:r>
            <a:r>
              <a:rPr lang="tr-TR" b="1" dirty="0" smtClean="0"/>
              <a:t>Dolar, TİM)</a:t>
            </a:r>
            <a:endParaRPr lang="tr-TR" b="1" dirty="0"/>
          </a:p>
        </p:txBody>
      </p:sp>
      <p:graphicFrame>
        <p:nvGraphicFramePr>
          <p:cNvPr id="4" name="3 Tablo"/>
          <p:cNvGraphicFramePr>
            <a:graphicFrameLocks noGrp="1"/>
          </p:cNvGraphicFramePr>
          <p:nvPr/>
        </p:nvGraphicFramePr>
        <p:xfrm>
          <a:off x="428596" y="1285860"/>
          <a:ext cx="8429684" cy="5176830"/>
        </p:xfrm>
        <a:graphic>
          <a:graphicData uri="http://schemas.openxmlformats.org/drawingml/2006/table">
            <a:tbl>
              <a:tblPr/>
              <a:tblGrid>
                <a:gridCol w="4377520"/>
                <a:gridCol w="1419735"/>
                <a:gridCol w="1360581"/>
                <a:gridCol w="1271848"/>
              </a:tblGrid>
              <a:tr h="372544">
                <a:tc>
                  <a:txBody>
                    <a:bodyPr/>
                    <a:lstStyle/>
                    <a:p>
                      <a:pPr algn="l" fontAlgn="b"/>
                      <a:endParaRPr lang="tr-TR" sz="1200" b="0" i="0" u="none" strike="noStrike" dirty="0">
                        <a:solidFill>
                          <a:srgbClr val="000000"/>
                        </a:solidFill>
                        <a:latin typeface="Arial"/>
                      </a:endParaRPr>
                    </a:p>
                  </a:txBody>
                  <a:tcPr marL="9195" marR="9195" marT="9195" marB="0" anchor="b">
                    <a:lnL>
                      <a:noFill/>
                    </a:lnL>
                    <a:lnR>
                      <a:noFill/>
                    </a:lnR>
                    <a:lnT>
                      <a:noFill/>
                    </a:lnT>
                    <a:lnB>
                      <a:noFill/>
                    </a:lnB>
                  </a:tcPr>
                </a:tc>
                <a:tc gridSpan="3">
                  <a:txBody>
                    <a:bodyPr/>
                    <a:lstStyle/>
                    <a:p>
                      <a:pPr algn="ctr" fontAlgn="ctr"/>
                      <a:r>
                        <a:rPr lang="tr-TR" sz="1200" b="1" i="0" u="none" strike="noStrike" dirty="0" smtClean="0">
                          <a:solidFill>
                            <a:srgbClr val="000000"/>
                          </a:solidFill>
                          <a:latin typeface="Arial"/>
                        </a:rPr>
                        <a:t>               1 </a:t>
                      </a:r>
                      <a:r>
                        <a:rPr lang="tr-TR" sz="1200" b="1" i="0" u="none" strike="noStrike" dirty="0">
                          <a:solidFill>
                            <a:srgbClr val="000000"/>
                          </a:solidFill>
                          <a:latin typeface="Arial"/>
                        </a:rPr>
                        <a:t>OCAK  -  28 </a:t>
                      </a:r>
                      <a:r>
                        <a:rPr lang="tr-TR" sz="1200" b="1" i="0" u="none" strike="noStrike" dirty="0" smtClean="0">
                          <a:solidFill>
                            <a:srgbClr val="000000"/>
                          </a:solidFill>
                          <a:latin typeface="Arial"/>
                        </a:rPr>
                        <a:t>ŞUBAT</a:t>
                      </a:r>
                    </a:p>
                    <a:p>
                      <a:pPr algn="ctr" fontAlgn="ctr"/>
                      <a:endParaRPr lang="tr-TR" sz="1200" b="1" i="0" u="none" strike="noStrike" dirty="0">
                        <a:solidFill>
                          <a:srgbClr val="000000"/>
                        </a:solidFill>
                        <a:latin typeface="Arial"/>
                      </a:endParaRPr>
                    </a:p>
                  </a:txBody>
                  <a:tcPr marL="9195" marR="9195" marT="9195" marB="0" anchor="ctr">
                    <a:lnL>
                      <a:noFill/>
                    </a:lnL>
                    <a:lnR>
                      <a:noFill/>
                    </a:lnR>
                    <a:lnT>
                      <a:noFill/>
                    </a:lnT>
                    <a:lnB>
                      <a:noFill/>
                    </a:lnB>
                  </a:tcPr>
                </a:tc>
                <a:tc hMerge="1">
                  <a:txBody>
                    <a:bodyPr/>
                    <a:lstStyle/>
                    <a:p>
                      <a:endParaRPr lang="tr-TR"/>
                    </a:p>
                  </a:txBody>
                  <a:tcPr/>
                </a:tc>
                <a:tc hMerge="1">
                  <a:txBody>
                    <a:bodyPr/>
                    <a:lstStyle/>
                    <a:p>
                      <a:endParaRPr lang="tr-TR"/>
                    </a:p>
                  </a:txBody>
                  <a:tcPr/>
                </a:tc>
              </a:tr>
              <a:tr h="190840">
                <a:tc>
                  <a:txBody>
                    <a:bodyPr/>
                    <a:lstStyle/>
                    <a:p>
                      <a:pPr algn="l" fontAlgn="b"/>
                      <a:r>
                        <a:rPr lang="tr-TR" sz="1200" b="1" i="0" u="none" strike="noStrike" dirty="0">
                          <a:solidFill>
                            <a:srgbClr val="000000"/>
                          </a:solidFill>
                          <a:latin typeface="Arial"/>
                        </a:rPr>
                        <a:t>SEKTÖR</a:t>
                      </a:r>
                    </a:p>
                  </a:txBody>
                  <a:tcPr marL="9195" marR="9195" marT="9195" marB="0" anchor="b">
                    <a:lnL>
                      <a:noFill/>
                    </a:lnL>
                    <a:lnR>
                      <a:noFill/>
                    </a:lnR>
                    <a:lnT>
                      <a:noFill/>
                    </a:lnT>
                    <a:lnB>
                      <a:noFill/>
                    </a:lnB>
                  </a:tcPr>
                </a:tc>
                <a:tc>
                  <a:txBody>
                    <a:bodyPr/>
                    <a:lstStyle/>
                    <a:p>
                      <a:pPr algn="r" fontAlgn="ctr"/>
                      <a:r>
                        <a:rPr lang="tr-TR" sz="1200" b="1" i="0" u="none" strike="noStrike" dirty="0">
                          <a:solidFill>
                            <a:srgbClr val="000000"/>
                          </a:solidFill>
                          <a:latin typeface="Arial"/>
                        </a:rPr>
                        <a:t>2017</a:t>
                      </a:r>
                    </a:p>
                  </a:txBody>
                  <a:tcPr marL="9195" marR="9195" marT="9195" marB="0" anchor="ctr">
                    <a:lnL>
                      <a:noFill/>
                    </a:lnL>
                    <a:lnR>
                      <a:noFill/>
                    </a:lnR>
                    <a:lnT>
                      <a:noFill/>
                    </a:lnT>
                    <a:lnB>
                      <a:noFill/>
                    </a:lnB>
                  </a:tcPr>
                </a:tc>
                <a:tc>
                  <a:txBody>
                    <a:bodyPr/>
                    <a:lstStyle/>
                    <a:p>
                      <a:pPr algn="r" fontAlgn="ctr"/>
                      <a:r>
                        <a:rPr lang="tr-TR" sz="1200" b="1" i="0" u="none" strike="noStrike" dirty="0">
                          <a:solidFill>
                            <a:srgbClr val="000000"/>
                          </a:solidFill>
                          <a:latin typeface="Arial"/>
                        </a:rPr>
                        <a:t>2018</a:t>
                      </a:r>
                    </a:p>
                  </a:txBody>
                  <a:tcPr marL="9195" marR="9195" marT="9195" marB="0" anchor="ctr">
                    <a:lnL>
                      <a:noFill/>
                    </a:lnL>
                    <a:lnR>
                      <a:noFill/>
                    </a:lnR>
                    <a:lnT>
                      <a:noFill/>
                    </a:lnT>
                    <a:lnB>
                      <a:noFill/>
                    </a:lnB>
                  </a:tcPr>
                </a:tc>
                <a:tc>
                  <a:txBody>
                    <a:bodyPr/>
                    <a:lstStyle/>
                    <a:p>
                      <a:pPr algn="r" fontAlgn="ctr"/>
                      <a:r>
                        <a:rPr lang="tr-TR" sz="1200" b="1" i="0" u="none" strike="noStrike" dirty="0">
                          <a:solidFill>
                            <a:srgbClr val="000000"/>
                          </a:solidFill>
                          <a:latin typeface="Arial"/>
                        </a:rPr>
                        <a:t>DEĞ.</a:t>
                      </a:r>
                    </a:p>
                  </a:txBody>
                  <a:tcPr marL="9195" marR="9195" marT="9195" marB="0" anchor="ctr">
                    <a:lnL>
                      <a:noFill/>
                    </a:lnL>
                    <a:lnR>
                      <a:noFill/>
                    </a:lnR>
                    <a:lnT>
                      <a:noFill/>
                    </a:lnT>
                    <a:lnB>
                      <a:noFill/>
                    </a:lnB>
                  </a:tcPr>
                </a:tc>
              </a:tr>
              <a:tr h="190840">
                <a:tc>
                  <a:txBody>
                    <a:bodyPr/>
                    <a:lstStyle/>
                    <a:p>
                      <a:pPr algn="l" fontAlgn="b"/>
                      <a:r>
                        <a:rPr lang="tr-TR" sz="1200" b="0" i="0" u="none" strike="noStrike" dirty="0">
                          <a:solidFill>
                            <a:srgbClr val="000000"/>
                          </a:solidFill>
                          <a:latin typeface="Arial"/>
                        </a:rPr>
                        <a:t> Çelik</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5,08</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26,44</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420,34%</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Çimento Cam Seramik ve Toprak Ürünleri</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62,41</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38,04</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-39,05%</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Demir ve Demir Dışı Metaller </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188,82</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468,28</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148,00%</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Deri ve Deri Mamulleri </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2,78</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5,86</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111,10%</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Diğer Sanayi Ürünleri</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0,00</a:t>
                      </a:r>
                    </a:p>
                  </a:txBody>
                  <a:tcPr marL="9195" marR="9195" marT="9195" marB="0" anchor="b">
                    <a:lnL>
                      <a:noFill/>
                    </a:lnL>
                    <a:lnR>
                      <a:noFill/>
                    </a:lnR>
                    <a:lnT>
                      <a:noFill/>
                    </a:lnT>
                    <a:lnB>
                      <a:noFill/>
                    </a:lnB>
                  </a:tcPr>
                </a:tc>
                <a:tc>
                  <a:txBody>
                    <a:bodyPr/>
                    <a:lstStyle/>
                    <a:p>
                      <a:pPr algn="l" fontAlgn="b"/>
                      <a:endParaRPr lang="tr-TR" sz="1200" b="0" i="0" u="none" strike="noStrike" dirty="0">
                        <a:solidFill>
                          <a:srgbClr val="000000"/>
                        </a:solidFill>
                        <a:latin typeface="Arial"/>
                      </a:endParaRP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Elektrik Elektronik ve Hizmet</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728,51</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647,08</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-11,18%</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Fındık ve Mamulleri </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713,56</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1.003,83</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40,68%</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Halı </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8,81</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39,45</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348,05%</a:t>
                      </a: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FF0000"/>
                          </a:solidFill>
                          <a:latin typeface="Arial"/>
                        </a:rPr>
                        <a:t> </a:t>
                      </a:r>
                      <a:r>
                        <a:rPr lang="tr-TR" sz="1200" b="0" i="0" u="none" strike="noStrike" dirty="0" err="1">
                          <a:solidFill>
                            <a:srgbClr val="FF0000"/>
                          </a:solidFill>
                          <a:latin typeface="Arial"/>
                        </a:rPr>
                        <a:t>Hazırgiyim</a:t>
                      </a:r>
                      <a:r>
                        <a:rPr lang="tr-TR" sz="1200" b="0" i="0" u="none" strike="noStrike" dirty="0">
                          <a:solidFill>
                            <a:srgbClr val="FF0000"/>
                          </a:solidFill>
                          <a:latin typeface="Arial"/>
                        </a:rPr>
                        <a:t> ve Konfeksiyon </a:t>
                      </a:r>
                    </a:p>
                  </a:txBody>
                  <a:tcPr marL="9195" marR="9195" marT="9195" marB="0" anchor="b">
                    <a:lnL>
                      <a:noFill/>
                    </a:lnL>
                    <a:lnR>
                      <a:noFill/>
                    </a:lnR>
                    <a:lnT>
                      <a:noFill/>
                    </a:lnT>
                    <a:lnB>
                      <a:noFill/>
                    </a:lnB>
                  </a:tcPr>
                </a:tc>
                <a:tc>
                  <a:txBody>
                    <a:bodyPr/>
                    <a:lstStyle/>
                    <a:p>
                      <a:pPr algn="r" fontAlgn="b"/>
                      <a:r>
                        <a:rPr lang="tr-TR" sz="1200" b="0" i="0" u="none" strike="noStrike">
                          <a:solidFill>
                            <a:srgbClr val="FF0000"/>
                          </a:solidFill>
                          <a:latin typeface="Arial"/>
                        </a:rPr>
                        <a:t>20.459,05</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19.008,23</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-7,09%</a:t>
                      </a: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000000"/>
                          </a:solidFill>
                          <a:latin typeface="Arial"/>
                        </a:rPr>
                        <a:t> Hububat, Bakliyat, Yağlı Tohumlar ve Mamulleri </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1.564,75</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1.581,29</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1,06%</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İklimlendirme Sanayii</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56,62</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103,68</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83,10%</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Kimyevi Maddeler ve Mamulleri  </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389,95</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659,93</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69,24%</a:t>
                      </a: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FF0000"/>
                          </a:solidFill>
                          <a:latin typeface="Arial"/>
                        </a:rPr>
                        <a:t> Kuru Meyve ve Mamulleri  </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23.623,41</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26.450,69</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11,97%</a:t>
                      </a: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000000"/>
                          </a:solidFill>
                          <a:latin typeface="Arial"/>
                        </a:rPr>
                        <a:t> Madencilik Ürünleri</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110,20</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220,88</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100,44%</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Makine ve Aksamları</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652,67</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802,64</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22,98%</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Meyve Sebze Mamulleri </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552,95</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630,85</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14,09%</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Mobilya,Kağıt ve Orman Ürünleri</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528,58</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415,08</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-21,47%</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Mücevher</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l" fontAlgn="b"/>
                      <a:endParaRPr lang="tr-TR" sz="1200" b="0" i="0" u="none" strike="noStrike" dirty="0">
                        <a:solidFill>
                          <a:srgbClr val="000000"/>
                        </a:solidFill>
                        <a:latin typeface="Arial"/>
                      </a:endParaRP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Otomotiv Endüstrisi</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5,46</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12,11</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121,90%</a:t>
                      </a:r>
                    </a:p>
                  </a:txBody>
                  <a:tcPr marL="9195" marR="9195" marT="9195" marB="0" anchor="b">
                    <a:lnL>
                      <a:noFill/>
                    </a:lnL>
                    <a:lnR>
                      <a:noFill/>
                    </a:lnR>
                    <a:lnT>
                      <a:noFill/>
                    </a:lnT>
                    <a:lnB>
                      <a:noFill/>
                    </a:lnB>
                  </a:tcPr>
                </a:tc>
              </a:tr>
              <a:tr h="190840">
                <a:tc>
                  <a:txBody>
                    <a:bodyPr/>
                    <a:lstStyle/>
                    <a:p>
                      <a:pPr algn="l" fontAlgn="b"/>
                      <a:r>
                        <a:rPr lang="tr-TR" sz="1200" b="0" i="0" u="none" strike="noStrike">
                          <a:solidFill>
                            <a:srgbClr val="000000"/>
                          </a:solidFill>
                          <a:latin typeface="Arial"/>
                        </a:rPr>
                        <a:t> Savunma ve Havacılık Sanayii</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l" fontAlgn="b"/>
                      <a:endParaRPr lang="tr-TR" sz="1200" b="0" i="0" u="none" strike="noStrike" dirty="0">
                        <a:solidFill>
                          <a:srgbClr val="000000"/>
                        </a:solidFill>
                        <a:latin typeface="Arial"/>
                      </a:endParaRP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FF0000"/>
                          </a:solidFill>
                          <a:latin typeface="Arial"/>
                        </a:rPr>
                        <a:t> Su Ürünleri ve Hayvansal Mamuller</a:t>
                      </a:r>
                    </a:p>
                  </a:txBody>
                  <a:tcPr marL="9195" marR="9195" marT="9195" marB="0" anchor="b">
                    <a:lnL>
                      <a:noFill/>
                    </a:lnL>
                    <a:lnR>
                      <a:noFill/>
                    </a:lnR>
                    <a:lnT>
                      <a:noFill/>
                    </a:lnT>
                    <a:lnB>
                      <a:noFill/>
                    </a:lnB>
                  </a:tcPr>
                </a:tc>
                <a:tc>
                  <a:txBody>
                    <a:bodyPr/>
                    <a:lstStyle/>
                    <a:p>
                      <a:pPr algn="r" fontAlgn="b"/>
                      <a:r>
                        <a:rPr lang="tr-TR" sz="1200" b="0" i="0" u="none" strike="noStrike">
                          <a:solidFill>
                            <a:srgbClr val="FF0000"/>
                          </a:solidFill>
                          <a:latin typeface="Arial"/>
                        </a:rPr>
                        <a:t>3.121,92</a:t>
                      </a:r>
                    </a:p>
                  </a:txBody>
                  <a:tcPr marL="9195" marR="9195" marT="9195" marB="0" anchor="b">
                    <a:lnL>
                      <a:noFill/>
                    </a:lnL>
                    <a:lnR>
                      <a:noFill/>
                    </a:lnR>
                    <a:lnT>
                      <a:noFill/>
                    </a:lnT>
                    <a:lnB>
                      <a:noFill/>
                    </a:lnB>
                  </a:tcPr>
                </a:tc>
                <a:tc>
                  <a:txBody>
                    <a:bodyPr/>
                    <a:lstStyle/>
                    <a:p>
                      <a:pPr algn="r" fontAlgn="b"/>
                      <a:r>
                        <a:rPr lang="tr-TR" sz="1200" b="0" i="0" u="none" strike="noStrike">
                          <a:solidFill>
                            <a:srgbClr val="FF0000"/>
                          </a:solidFill>
                          <a:latin typeface="Arial"/>
                        </a:rPr>
                        <a:t>2.521,68</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-19,23%</a:t>
                      </a: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FF0000"/>
                          </a:solidFill>
                          <a:latin typeface="Arial"/>
                        </a:rPr>
                        <a:t> Tekstil ve Hammaddeleri</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3.203,25</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4.057,03</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FF0000"/>
                          </a:solidFill>
                          <a:latin typeface="Arial"/>
                        </a:rPr>
                        <a:t>26,65%</a:t>
                      </a:r>
                    </a:p>
                  </a:txBody>
                  <a:tcPr marL="9195" marR="9195" marT="9195" marB="0" anchor="b">
                    <a:lnL>
                      <a:noFill/>
                    </a:lnL>
                    <a:lnR>
                      <a:noFill/>
                    </a:lnR>
                    <a:lnT>
                      <a:noFill/>
                    </a:lnT>
                    <a:lnB>
                      <a:noFill/>
                    </a:lnB>
                  </a:tcPr>
                </a:tc>
              </a:tr>
              <a:tr h="190840">
                <a:tc>
                  <a:txBody>
                    <a:bodyPr/>
                    <a:lstStyle/>
                    <a:p>
                      <a:pPr algn="l" fontAlgn="b"/>
                      <a:r>
                        <a:rPr lang="tr-TR" sz="1200" b="0" i="0" u="none" strike="noStrike" dirty="0">
                          <a:solidFill>
                            <a:srgbClr val="000000"/>
                          </a:solidFill>
                          <a:latin typeface="Arial"/>
                        </a:rPr>
                        <a:t> Yaş Meyve ve Sebze  </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960,79</a:t>
                      </a:r>
                    </a:p>
                  </a:txBody>
                  <a:tcPr marL="9195" marR="9195" marT="9195" marB="0" anchor="b">
                    <a:lnL>
                      <a:noFill/>
                    </a:lnL>
                    <a:lnR>
                      <a:noFill/>
                    </a:lnR>
                    <a:lnT>
                      <a:noFill/>
                    </a:lnT>
                    <a:lnB>
                      <a:noFill/>
                    </a:lnB>
                  </a:tcPr>
                </a:tc>
                <a:tc>
                  <a:txBody>
                    <a:bodyPr/>
                    <a:lstStyle/>
                    <a:p>
                      <a:pPr algn="r" fontAlgn="b"/>
                      <a:r>
                        <a:rPr lang="tr-TR" sz="1200" b="0" i="0" u="none" strike="noStrike">
                          <a:solidFill>
                            <a:srgbClr val="000000"/>
                          </a:solidFill>
                          <a:latin typeface="Arial"/>
                        </a:rPr>
                        <a:t>1.199,71</a:t>
                      </a:r>
                    </a:p>
                  </a:txBody>
                  <a:tcPr marL="9195" marR="9195" marT="9195" marB="0" anchor="b">
                    <a:lnL>
                      <a:noFill/>
                    </a:lnL>
                    <a:lnR>
                      <a:noFill/>
                    </a:lnR>
                    <a:lnT>
                      <a:noFill/>
                    </a:lnT>
                    <a:lnB>
                      <a:noFill/>
                    </a:lnB>
                  </a:tcPr>
                </a:tc>
                <a:tc>
                  <a:txBody>
                    <a:bodyPr/>
                    <a:lstStyle/>
                    <a:p>
                      <a:pPr algn="r" fontAlgn="b"/>
                      <a:r>
                        <a:rPr lang="tr-TR" sz="1200" b="0" i="0" u="none" strike="noStrike" dirty="0">
                          <a:solidFill>
                            <a:srgbClr val="000000"/>
                          </a:solidFill>
                          <a:latin typeface="Arial"/>
                        </a:rPr>
                        <a:t>24,87%</a:t>
                      </a:r>
                    </a:p>
                  </a:txBody>
                  <a:tcPr marL="9195" marR="9195" marT="9195" marB="0" anchor="b">
                    <a:lnL>
                      <a:noFill/>
                    </a:lnL>
                    <a:lnR>
                      <a:noFill/>
                    </a:lnR>
                    <a:lnT>
                      <a:noFill/>
                    </a:lnT>
                    <a:lnB>
                      <a:noFill/>
                    </a:lnB>
                  </a:tcPr>
                </a:tc>
              </a:tr>
              <a:tr h="190840">
                <a:tc>
                  <a:txBody>
                    <a:bodyPr/>
                    <a:lstStyle/>
                    <a:p>
                      <a:pPr algn="l" fontAlgn="b"/>
                      <a:r>
                        <a:rPr lang="tr-TR" sz="1200" b="1" i="0" u="none" strike="noStrike">
                          <a:solidFill>
                            <a:srgbClr val="000000"/>
                          </a:solidFill>
                          <a:latin typeface="Arial"/>
                        </a:rPr>
                        <a:t>TOPLAM</a:t>
                      </a:r>
                    </a:p>
                  </a:txBody>
                  <a:tcPr marL="9195" marR="9195" marT="9195" marB="0" anchor="b">
                    <a:lnL>
                      <a:noFill/>
                    </a:lnL>
                    <a:lnR>
                      <a:noFill/>
                    </a:lnR>
                    <a:lnT>
                      <a:noFill/>
                    </a:lnT>
                    <a:lnB>
                      <a:noFill/>
                    </a:lnB>
                  </a:tcPr>
                </a:tc>
                <a:tc>
                  <a:txBody>
                    <a:bodyPr/>
                    <a:lstStyle/>
                    <a:p>
                      <a:pPr algn="r" fontAlgn="b"/>
                      <a:r>
                        <a:rPr lang="tr-TR" sz="1200" b="1" i="0" u="none" strike="noStrike">
                          <a:solidFill>
                            <a:srgbClr val="000000"/>
                          </a:solidFill>
                          <a:latin typeface="Arial"/>
                        </a:rPr>
                        <a:t>56.939,58</a:t>
                      </a:r>
                    </a:p>
                  </a:txBody>
                  <a:tcPr marL="9195" marR="9195" marT="9195" marB="0" anchor="b">
                    <a:lnL>
                      <a:noFill/>
                    </a:lnL>
                    <a:lnR>
                      <a:noFill/>
                    </a:lnR>
                    <a:lnT>
                      <a:noFill/>
                    </a:lnT>
                    <a:lnB>
                      <a:noFill/>
                    </a:lnB>
                  </a:tcPr>
                </a:tc>
                <a:tc>
                  <a:txBody>
                    <a:bodyPr/>
                    <a:lstStyle/>
                    <a:p>
                      <a:pPr algn="r" fontAlgn="b"/>
                      <a:r>
                        <a:rPr lang="tr-TR" sz="1200" b="1" i="0" u="none" strike="noStrike">
                          <a:solidFill>
                            <a:srgbClr val="000000"/>
                          </a:solidFill>
                          <a:latin typeface="Arial"/>
                        </a:rPr>
                        <a:t>59.892,79</a:t>
                      </a:r>
                    </a:p>
                  </a:txBody>
                  <a:tcPr marL="9195" marR="9195" marT="9195" marB="0" anchor="b">
                    <a:lnL>
                      <a:noFill/>
                    </a:lnL>
                    <a:lnR>
                      <a:noFill/>
                    </a:lnR>
                    <a:lnT>
                      <a:noFill/>
                    </a:lnT>
                    <a:lnB>
                      <a:noFill/>
                    </a:lnB>
                  </a:tcPr>
                </a:tc>
                <a:tc>
                  <a:txBody>
                    <a:bodyPr/>
                    <a:lstStyle/>
                    <a:p>
                      <a:pPr algn="r" fontAlgn="b"/>
                      <a:r>
                        <a:rPr lang="tr-TR" sz="1200" b="1" i="0" u="none" strike="noStrike" dirty="0">
                          <a:solidFill>
                            <a:srgbClr val="000000"/>
                          </a:solidFill>
                          <a:latin typeface="Arial"/>
                        </a:rPr>
                        <a:t>5,19%</a:t>
                      </a:r>
                    </a:p>
                  </a:txBody>
                  <a:tcPr marL="9195" marR="9195" marT="9195" marB="0" anchor="b">
                    <a:lnL>
                      <a:noFill/>
                    </a:lnL>
                    <a:lnR>
                      <a:noFill/>
                    </a:lnR>
                    <a:lnT>
                      <a:noFill/>
                    </a:lnT>
                    <a:lnB>
                      <a:noFill/>
                    </a:lnB>
                  </a:tcPr>
                </a:tc>
              </a:tr>
            </a:tbl>
          </a:graphicData>
        </a:graphic>
      </p:graphicFrame>
    </p:spTree>
    <p:extLst>
      <p:ext uri="{BB962C8B-B14F-4D97-AF65-F5344CB8AC3E}">
        <p14:creationId xmlns:p14="http://schemas.microsoft.com/office/powerpoint/2010/main" xmlns="" val="487131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00034" y="857232"/>
            <a:ext cx="8305800" cy="653210"/>
          </a:xfrm>
        </p:spPr>
        <p:txBody>
          <a:bodyPr>
            <a:noAutofit/>
          </a:bodyPr>
          <a:lstStyle/>
          <a:p>
            <a:pPr algn="ctr"/>
            <a:r>
              <a:rPr lang="tr-TR" sz="3600" b="1" dirty="0" smtClean="0"/>
              <a:t>Malatya Yatırım Teşvik </a:t>
            </a:r>
            <a:r>
              <a:rPr lang="tr-TR" sz="3600" b="1" dirty="0" smtClean="0"/>
              <a:t>Verileri </a:t>
            </a:r>
            <a:br>
              <a:rPr lang="tr-TR" sz="3600" b="1" dirty="0" smtClean="0"/>
            </a:br>
            <a:r>
              <a:rPr lang="tr-TR" sz="3600" b="1" dirty="0" smtClean="0"/>
              <a:t>(Ekonomi Bakanlığı)</a:t>
            </a:r>
            <a:endParaRPr lang="tr-TR" sz="3600" b="1" dirty="0"/>
          </a:p>
        </p:txBody>
      </p:sp>
      <p:graphicFrame>
        <p:nvGraphicFramePr>
          <p:cNvPr id="5" name="İçerik Yer Tutucusu 3"/>
          <p:cNvGraphicFramePr>
            <a:graphicFrameLocks/>
          </p:cNvGraphicFramePr>
          <p:nvPr>
            <p:extLst>
              <p:ext uri="{D42A27DB-BD31-4B8C-83A1-F6EECF244321}">
                <p14:modId xmlns:p14="http://schemas.microsoft.com/office/powerpoint/2010/main" xmlns="" val="147280632"/>
              </p:ext>
            </p:extLst>
          </p:nvPr>
        </p:nvGraphicFramePr>
        <p:xfrm>
          <a:off x="500034" y="1714489"/>
          <a:ext cx="8215372" cy="4857782"/>
        </p:xfrm>
        <a:graphic>
          <a:graphicData uri="http://schemas.openxmlformats.org/drawingml/2006/table">
            <a:tbl>
              <a:tblPr firstRow="1" firstCol="1" bandRow="1"/>
              <a:tblGrid>
                <a:gridCol w="2053843"/>
                <a:gridCol w="2053843"/>
                <a:gridCol w="2053843"/>
                <a:gridCol w="2053843"/>
              </a:tblGrid>
              <a:tr h="701039">
                <a:tc>
                  <a:txBody>
                    <a:bodyPr/>
                    <a:lstStyle/>
                    <a:p>
                      <a:pPr>
                        <a:lnSpc>
                          <a:spcPct val="115000"/>
                        </a:lnSpc>
                        <a:spcAft>
                          <a:spcPts val="0"/>
                        </a:spcAft>
                      </a:pPr>
                      <a:r>
                        <a:rPr lang="tr-TR" sz="1600" b="1" dirty="0">
                          <a:effectLst/>
                          <a:latin typeface="Calibri"/>
                          <a:ea typeface="Calibri"/>
                          <a:cs typeface="Times New Roman"/>
                        </a:rPr>
                        <a:t>Yıllar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Belge Adedi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Yatırım Tutarı</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(milyon TL)</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İstihdam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97">
                <a:tc>
                  <a:txBody>
                    <a:bodyPr/>
                    <a:lstStyle/>
                    <a:p>
                      <a:pPr>
                        <a:lnSpc>
                          <a:spcPct val="115000"/>
                        </a:lnSpc>
                        <a:spcAft>
                          <a:spcPts val="0"/>
                        </a:spcAft>
                      </a:pPr>
                      <a:r>
                        <a:rPr lang="tr-TR" sz="1600" dirty="0" smtClean="0">
                          <a:effectLst/>
                          <a:latin typeface="Calibri"/>
                          <a:ea typeface="Calibri"/>
                          <a:cs typeface="Times New Roman"/>
                        </a:rPr>
                        <a:t>2013 Ocak</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6</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19</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72</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258">
                <a:tc>
                  <a:txBody>
                    <a:bodyPr/>
                    <a:lstStyle/>
                    <a:p>
                      <a:pPr>
                        <a:lnSpc>
                          <a:spcPct val="115000"/>
                        </a:lnSpc>
                        <a:spcAft>
                          <a:spcPts val="0"/>
                        </a:spcAft>
                      </a:pPr>
                      <a:r>
                        <a:rPr lang="tr-TR" sz="1600" dirty="0" smtClean="0">
                          <a:effectLst/>
                          <a:latin typeface="Calibri"/>
                          <a:ea typeface="Calibri"/>
                          <a:cs typeface="Times New Roman"/>
                        </a:rPr>
                        <a:t>2014 Ocak</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33</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135</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97">
                <a:tc>
                  <a:txBody>
                    <a:bodyPr/>
                    <a:lstStyle/>
                    <a:p>
                      <a:pPr>
                        <a:lnSpc>
                          <a:spcPct val="115000"/>
                        </a:lnSpc>
                        <a:spcAft>
                          <a:spcPts val="0"/>
                        </a:spcAft>
                      </a:pPr>
                      <a:r>
                        <a:rPr lang="tr-TR" sz="1600" dirty="0" smtClean="0">
                          <a:effectLst/>
                          <a:latin typeface="Calibri"/>
                          <a:ea typeface="Calibri"/>
                          <a:cs typeface="Times New Roman"/>
                        </a:rPr>
                        <a:t>2015 Ocak</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50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97">
                <a:tc>
                  <a:txBody>
                    <a:bodyPr/>
                    <a:lstStyle/>
                    <a:p>
                      <a:pPr>
                        <a:lnSpc>
                          <a:spcPct val="115000"/>
                        </a:lnSpc>
                        <a:spcAft>
                          <a:spcPts val="0"/>
                        </a:spcAft>
                      </a:pPr>
                      <a:r>
                        <a:rPr lang="tr-TR" sz="1600" b="0" dirty="0" smtClean="0">
                          <a:effectLst/>
                          <a:latin typeface="Calibri"/>
                          <a:ea typeface="Calibri"/>
                          <a:cs typeface="Times New Roman"/>
                        </a:rPr>
                        <a:t>2016 Ocak</a:t>
                      </a:r>
                      <a:endParaRPr lang="tr-TR" sz="16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6</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97">
                <a:tc>
                  <a:txBody>
                    <a:bodyPr/>
                    <a:lstStyle/>
                    <a:p>
                      <a:pPr>
                        <a:lnSpc>
                          <a:spcPct val="115000"/>
                        </a:lnSpc>
                        <a:spcAft>
                          <a:spcPts val="0"/>
                        </a:spcAft>
                      </a:pPr>
                      <a:r>
                        <a:rPr lang="tr-TR" sz="1600" b="0" dirty="0" smtClean="0">
                          <a:solidFill>
                            <a:schemeClr val="tx1"/>
                          </a:solidFill>
                          <a:effectLst/>
                          <a:latin typeface="Calibri"/>
                          <a:ea typeface="Calibri"/>
                          <a:cs typeface="Times New Roman"/>
                        </a:rPr>
                        <a:t>2017 Ocak</a:t>
                      </a:r>
                      <a:endParaRPr lang="tr-TR" sz="1600" b="0"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chemeClr val="tx1"/>
                          </a:solidFill>
                          <a:effectLst/>
                          <a:latin typeface="Calibri"/>
                          <a:ea typeface="Calibri"/>
                          <a:cs typeface="Times New Roman"/>
                        </a:rPr>
                        <a:t>5</a:t>
                      </a:r>
                      <a:endParaRPr lang="tr-TR" sz="1600" b="1"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chemeClr val="tx1"/>
                          </a:solidFill>
                          <a:effectLst/>
                          <a:latin typeface="Calibri"/>
                          <a:ea typeface="Calibri"/>
                          <a:cs typeface="Times New Roman"/>
                        </a:rPr>
                        <a:t>190</a:t>
                      </a:r>
                      <a:endParaRPr lang="tr-TR" sz="1600" b="1"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chemeClr val="tx1"/>
                          </a:solidFill>
                          <a:effectLst/>
                          <a:latin typeface="Calibri"/>
                          <a:ea typeface="Calibri"/>
                          <a:cs typeface="Times New Roman"/>
                        </a:rPr>
                        <a:t>304</a:t>
                      </a:r>
                      <a:endParaRPr lang="tr-TR" sz="1600" b="1"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697">
                <a:tc>
                  <a:txBody>
                    <a:bodyPr/>
                    <a:lstStyle/>
                    <a:p>
                      <a:pPr>
                        <a:lnSpc>
                          <a:spcPct val="115000"/>
                        </a:lnSpc>
                        <a:spcAft>
                          <a:spcPts val="0"/>
                        </a:spcAft>
                      </a:pPr>
                      <a:r>
                        <a:rPr lang="tr-TR" sz="1600" b="0" dirty="0" smtClean="0">
                          <a:solidFill>
                            <a:srgbClr val="FF0000"/>
                          </a:solidFill>
                          <a:effectLst/>
                          <a:latin typeface="Calibri"/>
                          <a:ea typeface="Calibri"/>
                          <a:cs typeface="Times New Roman"/>
                        </a:rPr>
                        <a:t>2018 Ocak</a:t>
                      </a:r>
                      <a:endParaRPr lang="tr-TR" sz="1600" b="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10</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76</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646</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97326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928670"/>
            <a:ext cx="8305800" cy="724648"/>
          </a:xfrm>
        </p:spPr>
        <p:txBody>
          <a:bodyPr>
            <a:normAutofit fontScale="90000"/>
          </a:bodyPr>
          <a:lstStyle/>
          <a:p>
            <a:pPr algn="ctr"/>
            <a:r>
              <a:rPr lang="tr-TR" sz="4000" b="1" dirty="0" smtClean="0"/>
              <a:t>Malatya’da Kurulan </a:t>
            </a:r>
            <a:r>
              <a:rPr lang="tr-TR" sz="4000" b="1" dirty="0" smtClean="0"/>
              <a:t>Kapanan Şirket </a:t>
            </a:r>
            <a:r>
              <a:rPr lang="tr-TR" sz="4000" b="1" dirty="0" smtClean="0"/>
              <a:t>Sayısı (TOBB)</a:t>
            </a:r>
            <a:endParaRPr lang="tr-TR" sz="4000" b="1" dirty="0"/>
          </a:p>
        </p:txBody>
      </p:sp>
      <p:graphicFrame>
        <p:nvGraphicFramePr>
          <p:cNvPr id="4" name="3 Tablo"/>
          <p:cNvGraphicFramePr>
            <a:graphicFrameLocks noGrp="1"/>
          </p:cNvGraphicFramePr>
          <p:nvPr/>
        </p:nvGraphicFramePr>
        <p:xfrm>
          <a:off x="357158" y="1928801"/>
          <a:ext cx="8429684" cy="4500596"/>
        </p:xfrm>
        <a:graphic>
          <a:graphicData uri="http://schemas.openxmlformats.org/drawingml/2006/table">
            <a:tbl>
              <a:tblPr/>
              <a:tblGrid>
                <a:gridCol w="567656"/>
                <a:gridCol w="354784"/>
                <a:gridCol w="567656"/>
                <a:gridCol w="567656"/>
                <a:gridCol w="496698"/>
                <a:gridCol w="581846"/>
                <a:gridCol w="510891"/>
                <a:gridCol w="586578"/>
                <a:gridCol w="567656"/>
                <a:gridCol w="397357"/>
                <a:gridCol w="605499"/>
                <a:gridCol w="567656"/>
                <a:gridCol w="468316"/>
                <a:gridCol w="581846"/>
                <a:gridCol w="454125"/>
                <a:gridCol w="553464"/>
              </a:tblGrid>
              <a:tr h="1317111">
                <a:tc gridSpan="8">
                  <a:txBody>
                    <a:bodyPr/>
                    <a:lstStyle/>
                    <a:p>
                      <a:pPr algn="ctr" fontAlgn="ctr"/>
                      <a:r>
                        <a:rPr lang="tr-TR" sz="1200" b="1" i="0" u="none" strike="noStrike" dirty="0">
                          <a:solidFill>
                            <a:srgbClr val="000000"/>
                          </a:solidFill>
                          <a:latin typeface="Calibri"/>
                        </a:rPr>
                        <a:t>2018 OCAK (BİR AYLIK)</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ctr"/>
                      <a:r>
                        <a:rPr lang="tr-TR" sz="1200" b="1" i="0" u="none" strike="noStrike" dirty="0">
                          <a:solidFill>
                            <a:srgbClr val="000000"/>
                          </a:solidFill>
                          <a:latin typeface="Calibri"/>
                        </a:rPr>
                        <a:t>2017 OCAK (BİR AYLIK)</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02581">
                <a:tc gridSpan="3">
                  <a:txBody>
                    <a:bodyPr/>
                    <a:lstStyle/>
                    <a:p>
                      <a:pPr algn="ctr" fontAlgn="ctr"/>
                      <a:r>
                        <a:rPr lang="tr-TR" sz="1200" b="1" i="0" u="none" strike="noStrike">
                          <a:solidFill>
                            <a:srgbClr val="000000"/>
                          </a:solidFill>
                          <a:latin typeface="Calibri"/>
                        </a:rPr>
                        <a:t>KURULAN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a:solidFill>
                            <a:srgbClr val="000000"/>
                          </a:solidFill>
                          <a:latin typeface="Calibri"/>
                        </a:rPr>
                        <a:t>TASFİYE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gridSpan="3">
                  <a:txBody>
                    <a:bodyPr/>
                    <a:lstStyle/>
                    <a:p>
                      <a:pPr algn="ctr" fontAlgn="ctr"/>
                      <a:r>
                        <a:rPr lang="tr-TR" sz="1200" b="1" i="0" u="none" strike="noStrike" dirty="0">
                          <a:solidFill>
                            <a:srgbClr val="000000"/>
                          </a:solidFill>
                          <a:latin typeface="Calibri"/>
                        </a:rPr>
                        <a:t>KAPANAN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a:solidFill>
                            <a:srgbClr val="000000"/>
                          </a:solidFill>
                          <a:latin typeface="Calibri"/>
                        </a:rPr>
                        <a:t>KURULAN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dirty="0">
                          <a:solidFill>
                            <a:srgbClr val="000000"/>
                          </a:solidFill>
                          <a:latin typeface="Calibri"/>
                        </a:rPr>
                        <a:t>TASFİYE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gridSpan="3">
                  <a:txBody>
                    <a:bodyPr/>
                    <a:lstStyle/>
                    <a:p>
                      <a:pPr algn="ctr" fontAlgn="ctr"/>
                      <a:r>
                        <a:rPr lang="tr-TR" sz="1200" b="1" i="0" u="none" strike="noStrike" dirty="0">
                          <a:solidFill>
                            <a:srgbClr val="000000"/>
                          </a:solidFill>
                          <a:latin typeface="Calibri"/>
                        </a:rPr>
                        <a:t>KAPANAN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r>
              <a:tr h="778323">
                <a:tc>
                  <a:txBody>
                    <a:bodyPr/>
                    <a:lstStyle/>
                    <a:p>
                      <a:pPr algn="ctr" fontAlgn="ctr"/>
                      <a:r>
                        <a:rPr lang="tr-TR" sz="1200" b="1" i="0" u="none" strike="noStrike" dirty="0">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dirty="0">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dirty="0">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1202581">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41</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3</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32</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13</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0</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5</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3</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10</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31</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1</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17</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7</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1</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0</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t"/>
                      <a:endParaRPr lang="tr-TR" sz="1200" b="0" i="0" u="none" strike="noStrike" dirty="0" smtClean="0">
                        <a:solidFill>
                          <a:srgbClr val="000000"/>
                        </a:solidFill>
                        <a:latin typeface="Calibri"/>
                      </a:endParaRPr>
                    </a:p>
                    <a:p>
                      <a:pPr algn="r" fontAlgn="t"/>
                      <a:endParaRPr lang="tr-TR" sz="1200" b="0" i="0" u="none" strike="noStrike" dirty="0" smtClean="0">
                        <a:solidFill>
                          <a:srgbClr val="000000"/>
                        </a:solidFill>
                        <a:latin typeface="Calibri"/>
                      </a:endParaRPr>
                    </a:p>
                    <a:p>
                      <a:pPr algn="r" fontAlgn="t"/>
                      <a:r>
                        <a:rPr lang="tr-TR" sz="1200" b="0" i="0" u="none" strike="noStrike" dirty="0" smtClean="0">
                          <a:solidFill>
                            <a:srgbClr val="000000"/>
                          </a:solidFill>
                          <a:latin typeface="Calibri"/>
                        </a:rPr>
                        <a:t>16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857232"/>
            <a:ext cx="8305800" cy="653210"/>
          </a:xfrm>
        </p:spPr>
        <p:txBody>
          <a:bodyPr>
            <a:noAutofit/>
          </a:bodyPr>
          <a:lstStyle/>
          <a:p>
            <a:pPr algn="ctr"/>
            <a:r>
              <a:rPr lang="tr-TR" sz="3600" b="1" dirty="0" smtClean="0"/>
              <a:t>Malatya Karşılıksız </a:t>
            </a:r>
            <a:r>
              <a:rPr lang="tr-TR" sz="3600" b="1" dirty="0" smtClean="0"/>
              <a:t>Çek </a:t>
            </a:r>
            <a:r>
              <a:rPr lang="tr-TR" sz="3600" b="1" dirty="0" smtClean="0"/>
              <a:t>Tutarları </a:t>
            </a:r>
            <a:br>
              <a:rPr lang="tr-TR" sz="3600" b="1" dirty="0" smtClean="0"/>
            </a:br>
            <a:r>
              <a:rPr lang="tr-TR" sz="3600" b="1" dirty="0" smtClean="0"/>
              <a:t>(</a:t>
            </a:r>
            <a:r>
              <a:rPr lang="tr-TR" sz="3600" b="1" dirty="0" smtClean="0"/>
              <a:t>Bin </a:t>
            </a:r>
            <a:r>
              <a:rPr lang="tr-TR" sz="3600" b="1" dirty="0" smtClean="0"/>
              <a:t>TL, TBB Risk Merkezi) </a:t>
            </a:r>
            <a:endParaRPr lang="tr-TR" sz="3600" b="1" dirty="0"/>
          </a:p>
        </p:txBody>
      </p:sp>
      <p:graphicFrame>
        <p:nvGraphicFramePr>
          <p:cNvPr id="4" name="İçerik Yer Tutucusu 3"/>
          <p:cNvGraphicFramePr>
            <a:graphicFrameLocks/>
          </p:cNvGraphicFramePr>
          <p:nvPr>
            <p:extLst>
              <p:ext uri="{D42A27DB-BD31-4B8C-83A1-F6EECF244321}">
                <p14:modId xmlns:p14="http://schemas.microsoft.com/office/powerpoint/2010/main" xmlns="" val="1031377693"/>
              </p:ext>
            </p:extLst>
          </p:nvPr>
        </p:nvGraphicFramePr>
        <p:xfrm>
          <a:off x="500035" y="1643047"/>
          <a:ext cx="8215372" cy="4594260"/>
        </p:xfrm>
        <a:graphic>
          <a:graphicData uri="http://schemas.openxmlformats.org/drawingml/2006/table">
            <a:tbl>
              <a:tblPr firstRow="1" firstCol="1" bandRow="1"/>
              <a:tblGrid>
                <a:gridCol w="1642556"/>
                <a:gridCol w="1643204"/>
                <a:gridCol w="1643204"/>
                <a:gridCol w="1643204"/>
                <a:gridCol w="1643204"/>
              </a:tblGrid>
              <a:tr h="612568">
                <a:tc>
                  <a:txBody>
                    <a:bodyPr/>
                    <a:lstStyle/>
                    <a:p>
                      <a:pPr algn="ctr">
                        <a:lnSpc>
                          <a:spcPct val="115000"/>
                        </a:lnSpc>
                        <a:spcAft>
                          <a:spcPts val="0"/>
                        </a:spcAft>
                      </a:pPr>
                      <a:r>
                        <a:rPr lang="tr-TR" sz="1600" b="1" dirty="0" smtClean="0">
                          <a:effectLst/>
                          <a:latin typeface="Calibri"/>
                          <a:ea typeface="Calibri"/>
                          <a:cs typeface="Times New Roman"/>
                        </a:rPr>
                        <a:t>Aylar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2016</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Ocak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4.097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14.231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8.865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11.194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Şubat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3.861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17.605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7.358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Mart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7.132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12.571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7.001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Nisan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5.988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7.679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2.382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Mayıs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4.177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13.551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6.916</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Haziran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10.984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8.928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5.520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Temmuz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15.496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6.932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5.651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Ağustos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14.695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15.918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2.791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Eylül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17.434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9.943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3.848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Ekim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14.104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9.446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16.979</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Kasım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24.520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10.041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7.340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Aralık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22.584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12.230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6.174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b="1" dirty="0">
                          <a:effectLst/>
                          <a:latin typeface="Calibri"/>
                          <a:ea typeface="Calibri"/>
                          <a:cs typeface="Times New Roman"/>
                        </a:rPr>
                        <a:t>TOPLAM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145.072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139.077</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80.770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pPr algn="ctr"/>
            <a:r>
              <a:rPr lang="it-IT" b="1" dirty="0" smtClean="0"/>
              <a:t>Dış Ticaret Verileri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2018 yılı Şubat ayında geçen yılın aynı ayına göre; </a:t>
            </a:r>
          </a:p>
          <a:p>
            <a:pPr algn="just"/>
            <a:r>
              <a:rPr lang="tr-TR" dirty="0" smtClean="0"/>
              <a:t>İhracat, % 9,02 artarak 13 milyar 182 milyon dolar, </a:t>
            </a:r>
          </a:p>
          <a:p>
            <a:pPr algn="just"/>
            <a:r>
              <a:rPr lang="tr-TR" dirty="0" smtClean="0"/>
              <a:t>İthalat, % 19,64 artarak 18 milyar 936 milyon dolar, </a:t>
            </a:r>
          </a:p>
          <a:p>
            <a:pPr algn="just"/>
            <a:r>
              <a:rPr lang="tr-TR" dirty="0" smtClean="0"/>
              <a:t>Dış ticaret hacmi, % 15,04 artarak 32 milyar 118 milyon dolar, </a:t>
            </a:r>
          </a:p>
          <a:p>
            <a:pPr algn="just"/>
            <a:r>
              <a:rPr lang="tr-TR" dirty="0" smtClean="0"/>
              <a:t>Dış ticaret açığı, % 54,00 artarak 5 milyar 754 milyon dolar olarak gerçekleşmiştir. </a:t>
            </a:r>
          </a:p>
          <a:p>
            <a:pPr algn="just"/>
            <a:r>
              <a:rPr lang="tr-TR" dirty="0" smtClean="0"/>
              <a:t>İhracatın ithalatı karşılama oranı 2017 yılı Şubat ayında % 76,4 iken, 2018 yılı Şubat ayında % 69,6 olarak gerçekleşmiştir. </a:t>
            </a:r>
          </a:p>
        </p:txBody>
      </p:sp>
    </p:spTree>
    <p:extLst>
      <p:ext uri="{BB962C8B-B14F-4D97-AF65-F5344CB8AC3E}">
        <p14:creationId xmlns:p14="http://schemas.microsoft.com/office/powerpoint/2010/main" xmlns="" val="551694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867524"/>
          </a:xfrm>
        </p:spPr>
        <p:txBody>
          <a:bodyPr>
            <a:noAutofit/>
          </a:bodyPr>
          <a:lstStyle/>
          <a:p>
            <a:pPr algn="ctr"/>
            <a:r>
              <a:rPr lang="tr-TR" sz="3600" b="1" dirty="0" smtClean="0"/>
              <a:t>Malatya Protestolu </a:t>
            </a:r>
            <a:r>
              <a:rPr lang="tr-TR" sz="3600" b="1" dirty="0" smtClean="0"/>
              <a:t>Senet </a:t>
            </a:r>
            <a:r>
              <a:rPr lang="tr-TR" sz="3600" b="1" dirty="0" smtClean="0"/>
              <a:t>Tutarları</a:t>
            </a:r>
            <a:br>
              <a:rPr lang="tr-TR" sz="3600" b="1" dirty="0" smtClean="0"/>
            </a:br>
            <a:r>
              <a:rPr lang="tr-TR" sz="3600" b="1" dirty="0" smtClean="0"/>
              <a:t> </a:t>
            </a:r>
            <a:r>
              <a:rPr lang="tr-TR" sz="3600" b="1" dirty="0" smtClean="0"/>
              <a:t>(Bin </a:t>
            </a:r>
            <a:r>
              <a:rPr lang="tr-TR" sz="3600" b="1" dirty="0" smtClean="0"/>
              <a:t>TL, TBB Risk Merkezi)</a:t>
            </a:r>
            <a:endParaRPr lang="tr-TR" sz="3600" b="1" dirty="0"/>
          </a:p>
        </p:txBody>
      </p:sp>
      <p:graphicFrame>
        <p:nvGraphicFramePr>
          <p:cNvPr id="4" name="İçerik Yer Tutucusu 3"/>
          <p:cNvGraphicFramePr>
            <a:graphicFrameLocks/>
          </p:cNvGraphicFramePr>
          <p:nvPr>
            <p:extLst>
              <p:ext uri="{D42A27DB-BD31-4B8C-83A1-F6EECF244321}">
                <p14:modId xmlns:p14="http://schemas.microsoft.com/office/powerpoint/2010/main" xmlns="" val="600774484"/>
              </p:ext>
            </p:extLst>
          </p:nvPr>
        </p:nvGraphicFramePr>
        <p:xfrm>
          <a:off x="428597" y="1785932"/>
          <a:ext cx="8358247" cy="4643466"/>
        </p:xfrm>
        <a:graphic>
          <a:graphicData uri="http://schemas.openxmlformats.org/drawingml/2006/table">
            <a:tbl>
              <a:tblPr firstRow="1" firstCol="1" bandRow="1"/>
              <a:tblGrid>
                <a:gridCol w="1671123"/>
                <a:gridCol w="1671781"/>
                <a:gridCol w="1671781"/>
                <a:gridCol w="1671781"/>
                <a:gridCol w="1671781"/>
              </a:tblGrid>
              <a:tr h="598048">
                <a:tc>
                  <a:txBody>
                    <a:bodyPr/>
                    <a:lstStyle/>
                    <a:p>
                      <a:pPr algn="ctr">
                        <a:lnSpc>
                          <a:spcPct val="115000"/>
                        </a:lnSpc>
                        <a:spcAft>
                          <a:spcPts val="0"/>
                        </a:spcAft>
                      </a:pPr>
                      <a:r>
                        <a:rPr lang="tr-TR" sz="1600" b="1" dirty="0">
                          <a:effectLst/>
                          <a:latin typeface="Calibri"/>
                          <a:ea typeface="Calibri"/>
                          <a:cs typeface="Times New Roman"/>
                        </a:rPr>
                        <a:t>Aylar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2015</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2016</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dirty="0">
                          <a:effectLst/>
                          <a:latin typeface="Calibri"/>
                          <a:ea typeface="Calibri"/>
                          <a:cs typeface="Times New Roman"/>
                        </a:rPr>
                        <a:t>Ocak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2.554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4.162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4.136</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Şubat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4.290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3.340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Mart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2.582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2.739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4.396</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dirty="0">
                          <a:effectLst/>
                          <a:latin typeface="Calibri"/>
                          <a:ea typeface="Calibri"/>
                          <a:cs typeface="Times New Roman"/>
                        </a:rPr>
                        <a:t>Nisan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2.487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2.402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3.882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Mayıs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2.908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4.291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Haziran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3.953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4.164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Temmuz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4.091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3.892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4.185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Ağustos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3.291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3.814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4.278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Eylül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3.722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4.578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4.175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Ekim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4.299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3.683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6.352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Kasım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4.284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4.462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4.143</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Aralık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4.465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3.703</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b="1">
                          <a:effectLst/>
                          <a:latin typeface="Calibri"/>
                          <a:ea typeface="Calibri"/>
                          <a:cs typeface="Times New Roman"/>
                        </a:rPr>
                        <a:t>TOPLAM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41.439</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43.662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51.071</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ctr"/>
            <a:r>
              <a:rPr lang="tr-TR" b="1" dirty="0" smtClean="0"/>
              <a:t>Malatya Konut Satışları (TÜİK)</a:t>
            </a:r>
            <a:endParaRPr lang="tr-TR" b="1" dirty="0"/>
          </a:p>
        </p:txBody>
      </p:sp>
      <p:sp>
        <p:nvSpPr>
          <p:cNvPr id="3" name="2 İçerik Yer Tutucusu"/>
          <p:cNvSpPr>
            <a:spLocks noGrp="1"/>
          </p:cNvSpPr>
          <p:nvPr>
            <p:ph idx="1"/>
          </p:nvPr>
        </p:nvSpPr>
        <p:spPr/>
        <p:txBody>
          <a:bodyPr/>
          <a:lstStyle/>
          <a:p>
            <a:endParaRPr lang="tr-TR"/>
          </a:p>
        </p:txBody>
      </p:sp>
      <p:graphicFrame>
        <p:nvGraphicFramePr>
          <p:cNvPr id="4" name="3 İçerik Yer Tutucusu"/>
          <p:cNvGraphicFramePr>
            <a:graphicFrameLocks/>
          </p:cNvGraphicFramePr>
          <p:nvPr/>
        </p:nvGraphicFramePr>
        <p:xfrm>
          <a:off x="428596" y="1571612"/>
          <a:ext cx="8286810" cy="5094760"/>
        </p:xfrm>
        <a:graphic>
          <a:graphicData uri="http://schemas.openxmlformats.org/drawingml/2006/table">
            <a:tbl>
              <a:tblPr firstRow="1" bandRow="1">
                <a:tableStyleId>{5C22544A-7EE6-4342-B048-85BDC9FD1C3A}</a:tableStyleId>
              </a:tblPr>
              <a:tblGrid>
                <a:gridCol w="1183830"/>
                <a:gridCol w="1183830"/>
                <a:gridCol w="1183830"/>
                <a:gridCol w="1183830"/>
                <a:gridCol w="1183830"/>
                <a:gridCol w="1183830"/>
                <a:gridCol w="1183830"/>
              </a:tblGrid>
              <a:tr h="323852">
                <a:tc>
                  <a:txBody>
                    <a:bodyPr/>
                    <a:lstStyle/>
                    <a:p>
                      <a:pPr>
                        <a:lnSpc>
                          <a:spcPct val="115000"/>
                        </a:lnSpc>
                        <a:spcAft>
                          <a:spcPts val="0"/>
                        </a:spcAft>
                      </a:pPr>
                      <a:endParaRPr lang="tr-TR" sz="1600" dirty="0">
                        <a:latin typeface="Calibri"/>
                        <a:ea typeface="Calibri"/>
                        <a:cs typeface="Times New Roman"/>
                      </a:endParaRPr>
                    </a:p>
                  </a:txBody>
                  <a:tcPr marL="68580" marR="68580" marT="0" marB="0"/>
                </a:tc>
                <a:tc gridSpan="3">
                  <a:txBody>
                    <a:bodyPr/>
                    <a:lstStyle/>
                    <a:p>
                      <a:pPr algn="ctr">
                        <a:lnSpc>
                          <a:spcPct val="115000"/>
                        </a:lnSpc>
                        <a:spcAft>
                          <a:spcPts val="0"/>
                        </a:spcAft>
                      </a:pPr>
                      <a:r>
                        <a:rPr lang="tr-TR" sz="1600" b="1" dirty="0" smtClean="0">
                          <a:latin typeface="Calibri"/>
                          <a:ea typeface="Calibri"/>
                          <a:cs typeface="Times New Roman"/>
                        </a:rPr>
                        <a:t>2017</a:t>
                      </a:r>
                      <a:endParaRPr lang="tr-TR" sz="1600" dirty="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600" b="1" dirty="0" smtClean="0">
                          <a:latin typeface="Calibri"/>
                          <a:ea typeface="Calibri"/>
                          <a:cs typeface="Times New Roman"/>
                        </a:rPr>
                        <a:t>2018</a:t>
                      </a:r>
                      <a:endParaRPr lang="tr-TR" sz="1600" dirty="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r>
              <a:tr h="323852">
                <a:tc>
                  <a:txBody>
                    <a:bodyPr/>
                    <a:lstStyle/>
                    <a:p>
                      <a:pPr>
                        <a:lnSpc>
                          <a:spcPct val="115000"/>
                        </a:lnSpc>
                        <a:spcAft>
                          <a:spcPts val="0"/>
                        </a:spcAft>
                      </a:pPr>
                      <a:r>
                        <a:rPr lang="tr-TR" sz="1600" b="1">
                          <a:latin typeface="Calibri"/>
                          <a:ea typeface="Calibri"/>
                          <a:cs typeface="Times New Roman"/>
                        </a:rPr>
                        <a:t>Aylar</a:t>
                      </a:r>
                      <a:endParaRPr lang="tr-TR" sz="1600">
                        <a:latin typeface="Calibri"/>
                        <a:ea typeface="Calibri"/>
                        <a:cs typeface="Times New Roman"/>
                      </a:endParaRPr>
                    </a:p>
                  </a:txBody>
                  <a:tcPr marL="68580" marR="68580" marT="0" marB="0"/>
                </a:tc>
                <a:tc>
                  <a:txBody>
                    <a:bodyPr/>
                    <a:lstStyle/>
                    <a:p>
                      <a:pPr>
                        <a:lnSpc>
                          <a:spcPct val="115000"/>
                        </a:lnSpc>
                        <a:spcAft>
                          <a:spcPts val="0"/>
                        </a:spcAft>
                      </a:pPr>
                      <a:r>
                        <a:rPr lang="tr-TR" sz="1600" b="1" dirty="0">
                          <a:latin typeface="Calibri"/>
                          <a:ea typeface="Calibri"/>
                          <a:cs typeface="Times New Roman"/>
                        </a:rPr>
                        <a:t>İlk Satış </a:t>
                      </a:r>
                      <a:endParaRPr lang="tr-TR" sz="1600" dirty="0">
                        <a:latin typeface="Calibri"/>
                        <a:ea typeface="Calibri"/>
                        <a:cs typeface="Times New Roman"/>
                      </a:endParaRPr>
                    </a:p>
                  </a:txBody>
                  <a:tcPr marL="68580" marR="68580" marT="0" marB="0"/>
                </a:tc>
                <a:tc>
                  <a:txBody>
                    <a:bodyPr/>
                    <a:lstStyle/>
                    <a:p>
                      <a:pPr>
                        <a:lnSpc>
                          <a:spcPct val="115000"/>
                        </a:lnSpc>
                        <a:spcAft>
                          <a:spcPts val="0"/>
                        </a:spcAft>
                      </a:pPr>
                      <a:r>
                        <a:rPr lang="tr-TR" sz="1600" b="1" dirty="0">
                          <a:latin typeface="Calibri"/>
                          <a:ea typeface="Calibri"/>
                          <a:cs typeface="Times New Roman"/>
                        </a:rPr>
                        <a:t>İkinci El Satış</a:t>
                      </a:r>
                      <a:endParaRPr lang="tr-TR" sz="1600" dirty="0">
                        <a:latin typeface="Calibri"/>
                        <a:ea typeface="Calibri"/>
                        <a:cs typeface="Times New Roman"/>
                      </a:endParaRPr>
                    </a:p>
                  </a:txBody>
                  <a:tcPr marL="68580" marR="68580" marT="0" marB="0"/>
                </a:tc>
                <a:tc>
                  <a:txBody>
                    <a:bodyPr/>
                    <a:lstStyle/>
                    <a:p>
                      <a:pPr>
                        <a:lnSpc>
                          <a:spcPct val="115000"/>
                        </a:lnSpc>
                        <a:spcAft>
                          <a:spcPts val="0"/>
                        </a:spcAft>
                      </a:pPr>
                      <a:r>
                        <a:rPr lang="tr-TR" sz="1600" b="1" dirty="0">
                          <a:latin typeface="Calibri"/>
                          <a:ea typeface="Calibri"/>
                          <a:cs typeface="Times New Roman"/>
                        </a:rPr>
                        <a:t>Toplam</a:t>
                      </a:r>
                    </a:p>
                  </a:txBody>
                  <a:tcPr marL="68580" marR="68580" marT="0" marB="0"/>
                </a:tc>
                <a:tc>
                  <a:txBody>
                    <a:bodyPr/>
                    <a:lstStyle/>
                    <a:p>
                      <a:pPr>
                        <a:lnSpc>
                          <a:spcPct val="115000"/>
                        </a:lnSpc>
                        <a:spcAft>
                          <a:spcPts val="0"/>
                        </a:spcAft>
                      </a:pPr>
                      <a:r>
                        <a:rPr lang="tr-TR" sz="1600" b="1">
                          <a:latin typeface="Calibri"/>
                          <a:ea typeface="Calibri"/>
                          <a:cs typeface="Times New Roman"/>
                        </a:rPr>
                        <a:t>İlk Satış</a:t>
                      </a:r>
                      <a:endParaRPr lang="tr-TR" sz="1600">
                        <a:latin typeface="Calibri"/>
                        <a:ea typeface="Calibri"/>
                        <a:cs typeface="Times New Roman"/>
                      </a:endParaRPr>
                    </a:p>
                  </a:txBody>
                  <a:tcPr marL="68580" marR="68580" marT="0" marB="0"/>
                </a:tc>
                <a:tc>
                  <a:txBody>
                    <a:bodyPr/>
                    <a:lstStyle/>
                    <a:p>
                      <a:pPr>
                        <a:lnSpc>
                          <a:spcPct val="115000"/>
                        </a:lnSpc>
                        <a:spcAft>
                          <a:spcPts val="0"/>
                        </a:spcAft>
                      </a:pPr>
                      <a:r>
                        <a:rPr lang="tr-TR" sz="1600" b="1">
                          <a:latin typeface="Calibri"/>
                          <a:ea typeface="Calibri"/>
                          <a:cs typeface="Times New Roman"/>
                        </a:rPr>
                        <a:t>İkinci El Satış</a:t>
                      </a:r>
                      <a:endParaRPr lang="tr-TR" sz="1600">
                        <a:latin typeface="Calibri"/>
                        <a:ea typeface="Calibri"/>
                        <a:cs typeface="Times New Roman"/>
                      </a:endParaRPr>
                    </a:p>
                  </a:txBody>
                  <a:tcPr marL="68580" marR="68580" marT="0" marB="0"/>
                </a:tc>
                <a:tc>
                  <a:txBody>
                    <a:bodyPr/>
                    <a:lstStyle/>
                    <a:p>
                      <a:pPr>
                        <a:lnSpc>
                          <a:spcPct val="115000"/>
                        </a:lnSpc>
                        <a:spcAft>
                          <a:spcPts val="0"/>
                        </a:spcAft>
                      </a:pPr>
                      <a:r>
                        <a:rPr lang="tr-TR" sz="1600" b="1" dirty="0">
                          <a:latin typeface="Calibri"/>
                          <a:ea typeface="Calibri"/>
                          <a:cs typeface="Times New Roman"/>
                        </a:rPr>
                        <a:t>Toplam</a:t>
                      </a:r>
                    </a:p>
                  </a:txBody>
                  <a:tcPr marL="68580" marR="68580" marT="0" marB="0"/>
                </a:tc>
              </a:tr>
              <a:tr h="323852">
                <a:tc>
                  <a:txBody>
                    <a:bodyPr/>
                    <a:lstStyle/>
                    <a:p>
                      <a:pPr>
                        <a:lnSpc>
                          <a:spcPct val="115000"/>
                        </a:lnSpc>
                        <a:spcAft>
                          <a:spcPts val="0"/>
                        </a:spcAft>
                      </a:pPr>
                      <a:r>
                        <a:rPr lang="tr-TR" sz="1600" b="1">
                          <a:latin typeface="Calibri"/>
                          <a:ea typeface="Calibri"/>
                          <a:cs typeface="Times New Roman"/>
                        </a:rPr>
                        <a:t>Ocak</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350</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481</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831</a:t>
                      </a:r>
                      <a:endParaRPr lang="tr-TR" sz="1600" b="1" dirty="0">
                        <a:latin typeface="Calibri"/>
                        <a:ea typeface="Calibri"/>
                        <a:cs typeface="Times New Roman"/>
                      </a:endParaRPr>
                    </a:p>
                  </a:txBody>
                  <a:tcPr marL="68580" marR="68580" marT="0" marB="0"/>
                </a:tc>
                <a:tc>
                  <a:txBody>
                    <a:bodyPr/>
                    <a:lstStyle/>
                    <a:p>
                      <a:pPr algn="ctr"/>
                      <a:r>
                        <a:rPr lang="tr-TR" sz="1600" dirty="0" smtClean="0">
                          <a:latin typeface="+mj-lt"/>
                        </a:rPr>
                        <a:t>287</a:t>
                      </a:r>
                      <a:endParaRPr lang="tr-TR" sz="1600" dirty="0">
                        <a:latin typeface="+mj-lt"/>
                      </a:endParaRPr>
                    </a:p>
                  </a:txBody>
                  <a:tcPr marL="68580" marR="68580" marT="0" marB="0"/>
                </a:tc>
                <a:tc>
                  <a:txBody>
                    <a:bodyPr/>
                    <a:lstStyle/>
                    <a:p>
                      <a:pPr algn="ctr"/>
                      <a:r>
                        <a:rPr lang="tr-TR" sz="1600" dirty="0" smtClean="0">
                          <a:latin typeface="+mj-lt"/>
                        </a:rPr>
                        <a:t>420</a:t>
                      </a:r>
                      <a:endParaRPr lang="tr-TR" sz="1600" dirty="0">
                        <a:latin typeface="+mj-lt"/>
                      </a:endParaRPr>
                    </a:p>
                  </a:txBody>
                  <a:tcPr marL="68580" marR="68580" marT="0" marB="0"/>
                </a:tc>
                <a:tc>
                  <a:txBody>
                    <a:bodyPr/>
                    <a:lstStyle/>
                    <a:p>
                      <a:pPr algn="ctr"/>
                      <a:r>
                        <a:rPr lang="tr-TR" sz="1600" b="1" dirty="0" smtClean="0">
                          <a:latin typeface="+mj-lt"/>
                        </a:rPr>
                        <a:t>707</a:t>
                      </a:r>
                      <a:endParaRPr lang="tr-TR" sz="1600" b="1" dirty="0">
                        <a:latin typeface="+mj-lt"/>
                      </a:endParaRPr>
                    </a:p>
                  </a:txBody>
                  <a:tcPr marL="68580" marR="68580" marT="0" marB="0"/>
                </a:tc>
              </a:tr>
              <a:tr h="323852">
                <a:tc>
                  <a:txBody>
                    <a:bodyPr/>
                    <a:lstStyle/>
                    <a:p>
                      <a:pPr>
                        <a:lnSpc>
                          <a:spcPct val="115000"/>
                        </a:lnSpc>
                        <a:spcAft>
                          <a:spcPts val="0"/>
                        </a:spcAft>
                      </a:pPr>
                      <a:r>
                        <a:rPr lang="tr-TR" sz="1600" b="1" dirty="0">
                          <a:latin typeface="Calibri"/>
                          <a:ea typeface="Calibri"/>
                          <a:cs typeface="Times New Roman"/>
                        </a:rPr>
                        <a:t>Şubat</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323</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519</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842</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Mart</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501</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629</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1.130</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Nisan</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369</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551</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920</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Mayıs</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348</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616</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964</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Haziran</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294</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442</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736</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Temmuz</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365</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574</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939</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Ağustos</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383</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592</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975</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Eylül</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677</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826</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1.503</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Ekim</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379</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633</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1.012</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Kasım</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459</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576</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1.035</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Aralık</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535</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smtClean="0">
                          <a:latin typeface="Calibri"/>
                          <a:ea typeface="Calibri"/>
                          <a:cs typeface="Times New Roman"/>
                        </a:rPr>
                        <a:t>562</a:t>
                      </a:r>
                      <a:endParaRPr lang="tr-TR" sz="1600"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1.097</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r h="323852">
                <a:tc>
                  <a:txBody>
                    <a:bodyPr/>
                    <a:lstStyle/>
                    <a:p>
                      <a:pPr>
                        <a:lnSpc>
                          <a:spcPct val="115000"/>
                        </a:lnSpc>
                        <a:spcAft>
                          <a:spcPts val="0"/>
                        </a:spcAft>
                      </a:pPr>
                      <a:r>
                        <a:rPr lang="tr-TR" sz="1600" b="1">
                          <a:latin typeface="Calibri"/>
                          <a:ea typeface="Calibri"/>
                          <a:cs typeface="Times New Roman"/>
                        </a:rPr>
                        <a:t>Toplam</a:t>
                      </a:r>
                      <a:endParaRPr lang="tr-TR" sz="160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4.983</a:t>
                      </a:r>
                      <a:endParaRPr lang="tr-TR" sz="1600" b="1"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7.001</a:t>
                      </a:r>
                      <a:endParaRPr lang="tr-TR" sz="1600" b="1" dirty="0">
                        <a:latin typeface="Calibri"/>
                        <a:ea typeface="Calibri"/>
                        <a:cs typeface="Times New Roman"/>
                      </a:endParaRPr>
                    </a:p>
                  </a:txBody>
                  <a:tcPr marL="68580" marR="68580" marT="0" marB="0"/>
                </a:tc>
                <a:tc>
                  <a:txBody>
                    <a:bodyPr/>
                    <a:lstStyle/>
                    <a:p>
                      <a:pPr algn="ctr">
                        <a:lnSpc>
                          <a:spcPct val="115000"/>
                        </a:lnSpc>
                        <a:spcAft>
                          <a:spcPts val="0"/>
                        </a:spcAft>
                      </a:pPr>
                      <a:r>
                        <a:rPr lang="tr-TR" sz="1600" b="1" dirty="0" smtClean="0">
                          <a:latin typeface="Calibri"/>
                          <a:ea typeface="Calibri"/>
                          <a:cs typeface="Times New Roman"/>
                        </a:rPr>
                        <a:t>11.984</a:t>
                      </a:r>
                      <a:endParaRPr lang="tr-TR" sz="1600" b="1" dirty="0">
                        <a:latin typeface="Calibri"/>
                        <a:ea typeface="Calibri"/>
                        <a:cs typeface="Times New Roman"/>
                      </a:endParaRPr>
                    </a:p>
                  </a:txBody>
                  <a:tcPr marL="68580" marR="68580" marT="0" marB="0"/>
                </a:tc>
                <a:tc>
                  <a:txBody>
                    <a:bodyPr/>
                    <a:lstStyle/>
                    <a:p>
                      <a:pPr algn="ctr"/>
                      <a:endParaRPr lang="tr-TR" sz="1600"/>
                    </a:p>
                  </a:txBody>
                  <a:tcPr marL="68580" marR="68580" marT="0" marB="0"/>
                </a:tc>
                <a:tc>
                  <a:txBody>
                    <a:bodyPr/>
                    <a:lstStyle/>
                    <a:p>
                      <a:pPr algn="ctr"/>
                      <a:endParaRPr lang="tr-TR" sz="1600"/>
                    </a:p>
                  </a:txBody>
                  <a:tcPr marL="68580" marR="68580" marT="0" marB="0"/>
                </a:tc>
                <a:tc>
                  <a:txBody>
                    <a:bodyPr/>
                    <a:lstStyle/>
                    <a:p>
                      <a:pPr algn="ctr"/>
                      <a:endParaRPr lang="tr-TR" sz="1600" dirty="0"/>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10334"/>
          </a:xfrm>
        </p:spPr>
        <p:txBody>
          <a:bodyPr>
            <a:noAutofit/>
          </a:bodyPr>
          <a:lstStyle/>
          <a:p>
            <a:pPr algn="ctr"/>
            <a:r>
              <a:rPr lang="tr-TR" sz="3200" b="1" dirty="0" smtClean="0"/>
              <a:t>2017 Yılı Malatya Bankacılık </a:t>
            </a:r>
            <a:r>
              <a:rPr lang="tr-TR" sz="3200" b="1" dirty="0" smtClean="0"/>
              <a:t>İstatistikleri (BDDK)</a:t>
            </a:r>
            <a:endParaRPr lang="tr-TR" sz="3200" b="1" dirty="0"/>
          </a:p>
        </p:txBody>
      </p:sp>
      <p:graphicFrame>
        <p:nvGraphicFramePr>
          <p:cNvPr id="4" name="3 İçerik Yer Tutucusu"/>
          <p:cNvGraphicFramePr>
            <a:graphicFrameLocks noGrp="1"/>
          </p:cNvGraphicFramePr>
          <p:nvPr>
            <p:ph idx="1"/>
          </p:nvPr>
        </p:nvGraphicFramePr>
        <p:xfrm>
          <a:off x="428596" y="1357298"/>
          <a:ext cx="8215372" cy="5072098"/>
        </p:xfrm>
        <a:graphic>
          <a:graphicData uri="http://schemas.openxmlformats.org/drawingml/2006/table">
            <a:tbl>
              <a:tblPr firstRow="1" bandRow="1">
                <a:tableStyleId>{5C22544A-7EE6-4342-B048-85BDC9FD1C3A}</a:tableStyleId>
              </a:tblPr>
              <a:tblGrid>
                <a:gridCol w="2053843"/>
                <a:gridCol w="2053843"/>
                <a:gridCol w="2053843"/>
                <a:gridCol w="2053843"/>
              </a:tblGrid>
              <a:tr h="368882">
                <a:tc gridSpan="2">
                  <a:txBody>
                    <a:bodyPr/>
                    <a:lstStyle/>
                    <a:p>
                      <a:r>
                        <a:rPr lang="tr-TR" dirty="0" smtClean="0"/>
                        <a:t>MEVDUAT</a:t>
                      </a:r>
                      <a:endParaRPr lang="tr-TR" dirty="0"/>
                    </a:p>
                  </a:txBody>
                  <a:tcPr/>
                </a:tc>
                <a:tc hMerge="1">
                  <a:txBody>
                    <a:bodyPr/>
                    <a:lstStyle/>
                    <a:p>
                      <a:endParaRPr lang="tr-TR" dirty="0"/>
                    </a:p>
                  </a:txBody>
                  <a:tcPr/>
                </a:tc>
                <a:tc gridSpan="2">
                  <a:txBody>
                    <a:bodyPr/>
                    <a:lstStyle/>
                    <a:p>
                      <a:r>
                        <a:rPr lang="tr-TR" dirty="0" smtClean="0">
                          <a:solidFill>
                            <a:srgbClr val="FF0000"/>
                          </a:solidFill>
                        </a:rPr>
                        <a:t>KREDİLER</a:t>
                      </a:r>
                      <a:endParaRPr lang="tr-TR" dirty="0">
                        <a:solidFill>
                          <a:srgbClr val="FF0000"/>
                        </a:solidFill>
                      </a:endParaRPr>
                    </a:p>
                  </a:txBody>
                  <a:tcPr/>
                </a:tc>
                <a:tc hMerge="1">
                  <a:txBody>
                    <a:bodyPr/>
                    <a:lstStyle/>
                    <a:p>
                      <a:endParaRPr lang="tr-TR" dirty="0"/>
                    </a:p>
                  </a:txBody>
                  <a:tcPr/>
                </a:tc>
              </a:tr>
              <a:tr h="645544">
                <a:tc>
                  <a:txBody>
                    <a:bodyPr/>
                    <a:lstStyle/>
                    <a:p>
                      <a:r>
                        <a:rPr lang="tr-TR" dirty="0" smtClean="0"/>
                        <a:t>TÜR</a:t>
                      </a:r>
                      <a:endParaRPr lang="tr-TR" dirty="0"/>
                    </a:p>
                  </a:txBody>
                  <a:tcPr/>
                </a:tc>
                <a:tc>
                  <a:txBody>
                    <a:bodyPr/>
                    <a:lstStyle/>
                    <a:p>
                      <a:pPr algn="ctr"/>
                      <a:r>
                        <a:rPr lang="tr-TR" dirty="0" smtClean="0"/>
                        <a:t>TUTAR</a:t>
                      </a:r>
                    </a:p>
                    <a:p>
                      <a:pPr algn="ctr"/>
                      <a:r>
                        <a:rPr lang="tr-TR" dirty="0" smtClean="0"/>
                        <a:t>(Bin TL)</a:t>
                      </a:r>
                      <a:endParaRPr lang="tr-TR" dirty="0"/>
                    </a:p>
                  </a:txBody>
                  <a:tcPr/>
                </a:tc>
                <a:tc>
                  <a:txBody>
                    <a:bodyPr/>
                    <a:lstStyle/>
                    <a:p>
                      <a:r>
                        <a:rPr lang="tr-TR" dirty="0" smtClean="0">
                          <a:solidFill>
                            <a:srgbClr val="FF0000"/>
                          </a:solidFill>
                        </a:rPr>
                        <a:t>TÜR</a:t>
                      </a:r>
                      <a:endParaRPr lang="tr-TR" dirty="0">
                        <a:solidFill>
                          <a:srgbClr val="FF0000"/>
                        </a:solidFill>
                      </a:endParaRPr>
                    </a:p>
                  </a:txBody>
                  <a:tcPr/>
                </a:tc>
                <a:tc>
                  <a:txBody>
                    <a:bodyPr/>
                    <a:lstStyle/>
                    <a:p>
                      <a:pPr algn="ctr"/>
                      <a:r>
                        <a:rPr lang="tr-TR" dirty="0" smtClean="0">
                          <a:solidFill>
                            <a:srgbClr val="FF0000"/>
                          </a:solidFill>
                        </a:rPr>
                        <a:t>TUTAR</a:t>
                      </a:r>
                    </a:p>
                    <a:p>
                      <a:pPr algn="ctr"/>
                      <a:r>
                        <a:rPr lang="tr-TR" dirty="0" smtClean="0">
                          <a:solidFill>
                            <a:srgbClr val="FF0000"/>
                          </a:solidFill>
                        </a:rPr>
                        <a:t>(Bin TL)</a:t>
                      </a:r>
                      <a:endParaRPr lang="tr-TR" dirty="0">
                        <a:solidFill>
                          <a:srgbClr val="FF0000"/>
                        </a:solidFill>
                      </a:endParaRPr>
                    </a:p>
                  </a:txBody>
                  <a:tcPr/>
                </a:tc>
              </a:tr>
              <a:tr h="511046">
                <a:tc>
                  <a:txBody>
                    <a:bodyPr/>
                    <a:lstStyle/>
                    <a:p>
                      <a:r>
                        <a:rPr lang="tr-TR" sz="1600" dirty="0" smtClean="0">
                          <a:latin typeface="+mj-lt"/>
                        </a:rPr>
                        <a:t>Tasarruf Mevduatı</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4.098.839</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a:solidFill>
                            <a:srgbClr val="FF0000"/>
                          </a:solidFill>
                          <a:latin typeface="+mj-lt"/>
                        </a:rPr>
                        <a:t>Toplam Nakdi Krediler</a:t>
                      </a:r>
                    </a:p>
                  </a:txBody>
                  <a:tcPr marL="9525" marR="9525" marT="9525" marB="0" anchor="ctr"/>
                </a:tc>
                <a:tc>
                  <a:txBody>
                    <a:bodyPr/>
                    <a:lstStyle/>
                    <a:p>
                      <a:pPr algn="ctr" fontAlgn="b"/>
                      <a:r>
                        <a:rPr lang="tr-TR" sz="1600" b="0" i="0" u="none" strike="noStrike" dirty="0" smtClean="0">
                          <a:solidFill>
                            <a:srgbClr val="FF0000"/>
                          </a:solidFill>
                          <a:latin typeface="+mj-lt"/>
                        </a:rPr>
                        <a:t>7.986.739</a:t>
                      </a:r>
                      <a:endParaRPr lang="tr-TR" sz="1600" b="0" i="0" u="none" strike="noStrike" dirty="0">
                        <a:solidFill>
                          <a:srgbClr val="FF0000"/>
                        </a:solidFill>
                        <a:latin typeface="+mj-lt"/>
                      </a:endParaRPr>
                    </a:p>
                  </a:txBody>
                  <a:tcPr marL="9525" marR="9525" marT="9525" marB="0" anchor="b"/>
                </a:tc>
              </a:tr>
              <a:tr h="645544">
                <a:tc>
                  <a:txBody>
                    <a:bodyPr/>
                    <a:lstStyle/>
                    <a:p>
                      <a:r>
                        <a:rPr lang="tr-TR" sz="1600" dirty="0" smtClean="0">
                          <a:latin typeface="+mj-lt"/>
                        </a:rPr>
                        <a:t>Tasarruf Mevduatı (TL)</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2.725.078</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a:solidFill>
                            <a:srgbClr val="FF0000"/>
                          </a:solidFill>
                          <a:latin typeface="+mj-lt"/>
                        </a:rPr>
                        <a:t>Nakdi Krediler</a:t>
                      </a:r>
                    </a:p>
                  </a:txBody>
                  <a:tcPr marL="9525" marR="9525" marT="9525" marB="0" anchor="ctr"/>
                </a:tc>
                <a:tc>
                  <a:txBody>
                    <a:bodyPr/>
                    <a:lstStyle/>
                    <a:p>
                      <a:pPr algn="ctr" fontAlgn="b"/>
                      <a:r>
                        <a:rPr lang="tr-TR" sz="1600" b="0" i="0" u="none" strike="noStrike" dirty="0" smtClean="0">
                          <a:solidFill>
                            <a:srgbClr val="FF0000"/>
                          </a:solidFill>
                          <a:latin typeface="+mj-lt"/>
                        </a:rPr>
                        <a:t>7.655.971</a:t>
                      </a:r>
                      <a:endParaRPr lang="tr-TR" sz="1600" b="0" i="0" u="none" strike="noStrike" dirty="0">
                        <a:solidFill>
                          <a:srgbClr val="FF0000"/>
                        </a:solidFill>
                        <a:latin typeface="+mj-lt"/>
                      </a:endParaRPr>
                    </a:p>
                  </a:txBody>
                  <a:tcPr marL="9525" marR="9525" marT="9525" marB="0" anchor="b"/>
                </a:tc>
              </a:tr>
              <a:tr h="730066">
                <a:tc>
                  <a:txBody>
                    <a:bodyPr/>
                    <a:lstStyle/>
                    <a:p>
                      <a:r>
                        <a:rPr lang="tr-TR" sz="1600" dirty="0" smtClean="0">
                          <a:latin typeface="+mj-lt"/>
                        </a:rPr>
                        <a:t>Tasarruf Mevduatı (DTH)</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1.373.761</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a:solidFill>
                            <a:srgbClr val="FF0000"/>
                          </a:solidFill>
                          <a:latin typeface="+mj-lt"/>
                        </a:rPr>
                        <a:t>Takipteki Alacaklar</a:t>
                      </a:r>
                    </a:p>
                  </a:txBody>
                  <a:tcPr marL="9525" marR="9525" marT="9525" marB="0" anchor="ctr"/>
                </a:tc>
                <a:tc>
                  <a:txBody>
                    <a:bodyPr/>
                    <a:lstStyle/>
                    <a:p>
                      <a:pPr algn="ctr" fontAlgn="b"/>
                      <a:r>
                        <a:rPr lang="tr-TR" sz="1600" b="0" i="0" u="none" strike="noStrike" dirty="0" smtClean="0">
                          <a:solidFill>
                            <a:srgbClr val="FF0000"/>
                          </a:solidFill>
                          <a:latin typeface="+mj-lt"/>
                        </a:rPr>
                        <a:t>330.768</a:t>
                      </a:r>
                      <a:endParaRPr lang="tr-TR" sz="1600" b="0" i="0" u="none" strike="noStrike" dirty="0">
                        <a:solidFill>
                          <a:srgbClr val="FF0000"/>
                        </a:solidFill>
                        <a:latin typeface="+mj-lt"/>
                      </a:endParaRPr>
                    </a:p>
                  </a:txBody>
                  <a:tcPr marL="9525" marR="9525" marT="9525" marB="0" anchor="b"/>
                </a:tc>
              </a:tr>
              <a:tr h="368882">
                <a:tc>
                  <a:txBody>
                    <a:bodyPr/>
                    <a:lstStyle/>
                    <a:p>
                      <a:r>
                        <a:rPr lang="tr-TR" sz="1600" dirty="0" smtClean="0">
                          <a:latin typeface="+mj-lt"/>
                        </a:rPr>
                        <a:t>Diğer Mevduat</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1.006.425</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err="1">
                          <a:solidFill>
                            <a:srgbClr val="FF0000"/>
                          </a:solidFill>
                          <a:latin typeface="+mj-lt"/>
                        </a:rPr>
                        <a:t>Gayrinakdi</a:t>
                      </a:r>
                      <a:r>
                        <a:rPr lang="tr-TR" sz="1600" b="0" i="0" u="none" strike="noStrike" dirty="0">
                          <a:solidFill>
                            <a:srgbClr val="FF0000"/>
                          </a:solidFill>
                          <a:latin typeface="+mj-lt"/>
                        </a:rPr>
                        <a:t> Krediler</a:t>
                      </a:r>
                    </a:p>
                  </a:txBody>
                  <a:tcPr marL="9525" marR="9525" marT="9525" marB="0" anchor="ctr"/>
                </a:tc>
                <a:tc>
                  <a:txBody>
                    <a:bodyPr/>
                    <a:lstStyle/>
                    <a:p>
                      <a:pPr algn="ctr" fontAlgn="b"/>
                      <a:r>
                        <a:rPr lang="tr-TR" sz="1600" b="0" i="0" u="none" strike="noStrike" dirty="0" smtClean="0">
                          <a:solidFill>
                            <a:srgbClr val="FF0000"/>
                          </a:solidFill>
                          <a:latin typeface="+mj-lt"/>
                        </a:rPr>
                        <a:t>806.545</a:t>
                      </a:r>
                      <a:endParaRPr lang="tr-TR" sz="1600" b="0" i="0" u="none" strike="noStrike" dirty="0">
                        <a:solidFill>
                          <a:srgbClr val="FF0000"/>
                        </a:solidFill>
                        <a:latin typeface="+mj-lt"/>
                      </a:endParaRPr>
                    </a:p>
                  </a:txBody>
                  <a:tcPr marL="9525" marR="9525" marT="9525" marB="0" anchor="b"/>
                </a:tc>
              </a:tr>
              <a:tr h="645544">
                <a:tc>
                  <a:txBody>
                    <a:bodyPr/>
                    <a:lstStyle/>
                    <a:p>
                      <a:r>
                        <a:rPr lang="tr-TR" sz="1600" dirty="0" smtClean="0">
                          <a:latin typeface="+mj-lt"/>
                        </a:rPr>
                        <a:t>Diğer Mevduat (TL)</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824.823</a:t>
                      </a:r>
                      <a:endParaRPr lang="tr-TR" sz="1600" b="0" i="0" u="none" strike="noStrike" dirty="0">
                        <a:solidFill>
                          <a:srgbClr val="000000"/>
                        </a:solidFill>
                        <a:latin typeface="+mj-lt"/>
                      </a:endParaRPr>
                    </a:p>
                  </a:txBody>
                  <a:tcPr marL="9525" marR="9525" marT="9525" marB="0" anchor="b"/>
                </a:tc>
                <a:tc>
                  <a:txBody>
                    <a:bodyPr/>
                    <a:lstStyle/>
                    <a:p>
                      <a:endParaRPr lang="tr-TR" sz="1600" dirty="0">
                        <a:latin typeface="+mj-lt"/>
                      </a:endParaRPr>
                    </a:p>
                  </a:txBody>
                  <a:tcPr/>
                </a:tc>
                <a:tc>
                  <a:txBody>
                    <a:bodyPr/>
                    <a:lstStyle/>
                    <a:p>
                      <a:pPr algn="ctr"/>
                      <a:endParaRPr lang="tr-TR" sz="1600" dirty="0">
                        <a:latin typeface="+mj-lt"/>
                      </a:endParaRPr>
                    </a:p>
                  </a:txBody>
                  <a:tcPr/>
                </a:tc>
              </a:tr>
              <a:tr h="645544">
                <a:tc>
                  <a:txBody>
                    <a:bodyPr/>
                    <a:lstStyle/>
                    <a:p>
                      <a:r>
                        <a:rPr lang="tr-TR" sz="1600" dirty="0" smtClean="0">
                          <a:latin typeface="+mj-lt"/>
                        </a:rPr>
                        <a:t>Diğer Mevduat (DTH)</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181.602</a:t>
                      </a:r>
                      <a:endParaRPr lang="tr-TR" sz="1600" b="0" i="0" u="none" strike="noStrike" dirty="0">
                        <a:solidFill>
                          <a:srgbClr val="000000"/>
                        </a:solidFill>
                        <a:latin typeface="+mj-lt"/>
                      </a:endParaRPr>
                    </a:p>
                  </a:txBody>
                  <a:tcPr marL="9525" marR="9525" marT="9525" marB="0" anchor="b"/>
                </a:tc>
                <a:tc>
                  <a:txBody>
                    <a:bodyPr/>
                    <a:lstStyle/>
                    <a:p>
                      <a:endParaRPr lang="tr-TR" sz="1600" dirty="0">
                        <a:latin typeface="+mj-lt"/>
                      </a:endParaRPr>
                    </a:p>
                  </a:txBody>
                  <a:tcPr/>
                </a:tc>
                <a:tc>
                  <a:txBody>
                    <a:bodyPr/>
                    <a:lstStyle/>
                    <a:p>
                      <a:endParaRPr lang="tr-TR" sz="1600" dirty="0">
                        <a:latin typeface="+mj-lt"/>
                      </a:endParaRPr>
                    </a:p>
                  </a:txBody>
                  <a:tcPr/>
                </a:tc>
              </a:tr>
              <a:tr h="511046">
                <a:tc>
                  <a:txBody>
                    <a:bodyPr/>
                    <a:lstStyle/>
                    <a:p>
                      <a:r>
                        <a:rPr lang="tr-TR" sz="1600" dirty="0" smtClean="0">
                          <a:latin typeface="+mj-lt"/>
                        </a:rPr>
                        <a:t>Toplam Mevduat</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5.105.264</a:t>
                      </a:r>
                      <a:endParaRPr lang="tr-TR" sz="1600" b="0" i="0" u="none" strike="noStrike" dirty="0">
                        <a:solidFill>
                          <a:srgbClr val="000000"/>
                        </a:solidFill>
                        <a:latin typeface="+mj-lt"/>
                      </a:endParaRPr>
                    </a:p>
                  </a:txBody>
                  <a:tcPr marL="9525" marR="9525" marT="9525" marB="0" anchor="b"/>
                </a:tc>
                <a:tc>
                  <a:txBody>
                    <a:bodyPr/>
                    <a:lstStyle/>
                    <a:p>
                      <a:endParaRPr lang="tr-TR" sz="1600">
                        <a:latin typeface="+mj-lt"/>
                      </a:endParaRPr>
                    </a:p>
                  </a:txBody>
                  <a:tcPr/>
                </a:tc>
                <a:tc>
                  <a:txBody>
                    <a:bodyPr/>
                    <a:lstStyle/>
                    <a:p>
                      <a:endParaRPr lang="tr-TR" sz="1600" dirty="0">
                        <a:latin typeface="+mj-lt"/>
                      </a:endParaRP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04088"/>
            <a:ext cx="8429684" cy="938962"/>
          </a:xfrm>
        </p:spPr>
        <p:txBody>
          <a:bodyPr>
            <a:noAutofit/>
          </a:bodyPr>
          <a:lstStyle/>
          <a:p>
            <a:pPr algn="ctr"/>
            <a:r>
              <a:rPr lang="tr-TR" sz="3200" b="1" dirty="0" smtClean="0"/>
              <a:t>2018 Yılı Malatya Patent ve Marka </a:t>
            </a:r>
            <a:r>
              <a:rPr lang="tr-TR" sz="3200" b="1" dirty="0" smtClean="0"/>
              <a:t>İstatistikleri (TPMK)</a:t>
            </a:r>
            <a:endParaRPr lang="tr-TR" sz="3200" b="1" dirty="0"/>
          </a:p>
        </p:txBody>
      </p:sp>
      <p:graphicFrame>
        <p:nvGraphicFramePr>
          <p:cNvPr id="4" name="3 İçerik Yer Tutucusu"/>
          <p:cNvGraphicFramePr>
            <a:graphicFrameLocks noGrp="1"/>
          </p:cNvGraphicFramePr>
          <p:nvPr>
            <p:ph idx="1"/>
          </p:nvPr>
        </p:nvGraphicFramePr>
        <p:xfrm>
          <a:off x="428596" y="2000242"/>
          <a:ext cx="8501124" cy="4214840"/>
        </p:xfrm>
        <a:graphic>
          <a:graphicData uri="http://schemas.openxmlformats.org/drawingml/2006/table">
            <a:tbl>
              <a:tblPr/>
              <a:tblGrid>
                <a:gridCol w="1571953"/>
                <a:gridCol w="518745"/>
                <a:gridCol w="518745"/>
                <a:gridCol w="518745"/>
                <a:gridCol w="490449"/>
                <a:gridCol w="453329"/>
                <a:gridCol w="653327"/>
                <a:gridCol w="603629"/>
                <a:gridCol w="565904"/>
                <a:gridCol w="481017"/>
                <a:gridCol w="503024"/>
                <a:gridCol w="515601"/>
                <a:gridCol w="463712"/>
                <a:gridCol w="642944"/>
              </a:tblGrid>
              <a:tr h="891552">
                <a:tc>
                  <a:txBody>
                    <a:bodyPr/>
                    <a:lstStyle/>
                    <a:p>
                      <a:pPr algn="ctr" fontAlgn="b"/>
                      <a:r>
                        <a:rPr lang="tr-TR" sz="1200" b="1" i="0" u="none" strike="noStrike" dirty="0" smtClean="0">
                          <a:solidFill>
                            <a:srgbClr val="000000"/>
                          </a:solidFill>
                          <a:latin typeface="Times New Roman"/>
                        </a:rPr>
                        <a:t>Tür/Ay</a:t>
                      </a:r>
                    </a:p>
                    <a:p>
                      <a:pPr algn="ctr" fontAlgn="b"/>
                      <a:endParaRPr lang="tr-TR" sz="1200" b="1" i="0" u="none" strike="noStrike" dirty="0" smtClean="0">
                        <a:solidFill>
                          <a:srgbClr val="000000"/>
                        </a:solidFill>
                        <a:latin typeface="Times New Roman"/>
                      </a:endParaRPr>
                    </a:p>
                    <a:p>
                      <a:pPr algn="ctr" fontAlgn="b"/>
                      <a:endParaRPr lang="tr-TR" sz="1200" b="1" i="0" u="none" strike="noStrike" dirty="0" smtClean="0">
                        <a:solidFill>
                          <a:srgbClr val="000000"/>
                        </a:solidFill>
                        <a:latin typeface="Times New Roman"/>
                      </a:endParaRPr>
                    </a:p>
                    <a:p>
                      <a:pPr algn="ctr" fontAlgn="b"/>
                      <a:endParaRPr lang="tr-TR" sz="1200" b="1" i="0" u="none" strike="noStrike" dirty="0">
                        <a:solidFill>
                          <a:srgbClr val="000000"/>
                        </a:solidFill>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solidFill>
                            <a:srgbClr val="000000"/>
                          </a:solidFill>
                          <a:latin typeface="Times New Roman"/>
                        </a:rPr>
                        <a:t>Ocak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Şubat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Mart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Nisan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Mayıs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Haziran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Temmuz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Ağustos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Eylül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Ekim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Kasım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Aralık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smtClean="0">
                          <a:solidFill>
                            <a:srgbClr val="000000"/>
                          </a:solidFill>
                          <a:latin typeface="Times New Roman"/>
                        </a:rPr>
                        <a:t>TOPLAM</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830822">
                <a:tc>
                  <a:txBody>
                    <a:bodyPr/>
                    <a:lstStyle/>
                    <a:p>
                      <a:pPr algn="l" fontAlgn="b"/>
                      <a:r>
                        <a:rPr lang="tr-TR" sz="1200" b="1" i="0" u="none" strike="noStrike" dirty="0" smtClean="0">
                          <a:solidFill>
                            <a:srgbClr val="000000"/>
                          </a:solidFill>
                          <a:latin typeface="Times New Roman"/>
                        </a:rPr>
                        <a:t>Patent</a:t>
                      </a:r>
                      <a:r>
                        <a:rPr lang="tr-TR" sz="1200" b="1" i="0" u="none" strike="noStrike" baseline="0" dirty="0" smtClean="0">
                          <a:solidFill>
                            <a:srgbClr val="000000"/>
                          </a:solidFill>
                          <a:latin typeface="Times New Roman"/>
                        </a:rPr>
                        <a:t>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1" i="0" u="none" strike="noStrike" dirty="0" smtClean="0">
                          <a:solidFill>
                            <a:srgbClr val="000000"/>
                          </a:solidFill>
                          <a:latin typeface="Times New Roman"/>
                        </a:rPr>
                        <a:t>1</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0822">
                <a:tc>
                  <a:txBody>
                    <a:bodyPr/>
                    <a:lstStyle/>
                    <a:p>
                      <a:pPr algn="l" fontAlgn="b"/>
                      <a:r>
                        <a:rPr lang="tr-TR" sz="1200" b="1" i="0" u="none" strike="noStrike" baseline="0" dirty="0" smtClean="0">
                          <a:solidFill>
                            <a:srgbClr val="000000"/>
                          </a:solidFill>
                          <a:latin typeface="Times New Roman"/>
                        </a:rPr>
                        <a:t>Faydalı Model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1" i="0" u="none" strike="noStrike" dirty="0" smtClean="0">
                          <a:solidFill>
                            <a:srgbClr val="000000"/>
                          </a:solidFill>
                          <a:latin typeface="Times New Roman"/>
                        </a:rPr>
                        <a:t>1</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0822">
                <a:tc>
                  <a:txBody>
                    <a:bodyPr/>
                    <a:lstStyle/>
                    <a:p>
                      <a:pPr algn="l" fontAlgn="b"/>
                      <a:r>
                        <a:rPr lang="tr-TR" sz="1200" b="1" i="0" u="none" strike="noStrike" dirty="0" smtClean="0">
                          <a:solidFill>
                            <a:srgbClr val="000000"/>
                          </a:solidFill>
                          <a:latin typeface="Times New Roman"/>
                        </a:rPr>
                        <a:t>Marka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1" i="0" u="none" strike="noStrike" dirty="0" smtClean="0">
                          <a:solidFill>
                            <a:srgbClr val="000000"/>
                          </a:solidFill>
                          <a:latin typeface="Times New Roman"/>
                        </a:rPr>
                        <a:t>22</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0822">
                <a:tc>
                  <a:txBody>
                    <a:bodyPr/>
                    <a:lstStyle/>
                    <a:p>
                      <a:pPr algn="l" fontAlgn="b"/>
                      <a:r>
                        <a:rPr lang="tr-TR" sz="1200" b="1" i="0" u="none" strike="noStrike" dirty="0" smtClean="0">
                          <a:solidFill>
                            <a:srgbClr val="000000"/>
                          </a:solidFill>
                          <a:latin typeface="Times New Roman"/>
                        </a:rPr>
                        <a:t>Tasarım</a:t>
                      </a:r>
                      <a:r>
                        <a:rPr lang="tr-TR" sz="1200" b="1" i="0" u="none" strike="noStrike" baseline="0" dirty="0" smtClean="0">
                          <a:solidFill>
                            <a:srgbClr val="000000"/>
                          </a:solidFill>
                          <a:latin typeface="Times New Roman"/>
                        </a:rPr>
                        <a:t>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1" i="0" u="none" strike="noStrike" dirty="0" smtClean="0">
                          <a:solidFill>
                            <a:srgbClr val="000000"/>
                          </a:solidFill>
                          <a:latin typeface="Times New Roman"/>
                        </a:rPr>
                        <a:t>1</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pPr algn="ctr"/>
            <a:r>
              <a:rPr lang="tr-TR" dirty="0"/>
              <a:t/>
            </a:r>
            <a:br>
              <a:rPr lang="tr-TR" dirty="0"/>
            </a:br>
            <a:r>
              <a:rPr lang="tr-TR" sz="4000" b="1" dirty="0"/>
              <a:t>Ülkelere Göre </a:t>
            </a:r>
            <a:r>
              <a:rPr lang="tr-TR" sz="4000" b="1" dirty="0" smtClean="0"/>
              <a:t>İhracat </a:t>
            </a:r>
            <a:br>
              <a:rPr lang="tr-TR" sz="4000" b="1" dirty="0" smtClean="0"/>
            </a:br>
            <a:r>
              <a:rPr lang="it-IT" sz="2700" b="1" dirty="0" smtClean="0"/>
              <a:t>(</a:t>
            </a:r>
            <a:r>
              <a:rPr lang="it-IT" sz="2700" b="1" dirty="0" smtClean="0"/>
              <a:t>Milyon Dolar</a:t>
            </a:r>
            <a:r>
              <a:rPr lang="tr-TR" sz="2700" b="1" dirty="0" smtClean="0"/>
              <a:t>, Gümrük ve Ticaret Bakanlığı</a:t>
            </a:r>
            <a:r>
              <a:rPr lang="it-IT" sz="2700" b="1" dirty="0" smtClean="0"/>
              <a:t>) </a:t>
            </a:r>
            <a:endParaRPr lang="tr-TR" sz="2700" dirty="0"/>
          </a:p>
        </p:txBody>
      </p:sp>
      <p:pic>
        <p:nvPicPr>
          <p:cNvPr id="3" name="Picture 2"/>
          <p:cNvPicPr>
            <a:picLocks noGrp="1" noChangeAspect="1" noChangeArrowheads="1"/>
          </p:cNvPicPr>
          <p:nvPr>
            <p:ph idx="1"/>
          </p:nvPr>
        </p:nvPicPr>
        <p:blipFill>
          <a:blip r:embed="rId2"/>
          <a:srcRect/>
          <a:stretch>
            <a:fillRect/>
          </a:stretch>
        </p:blipFill>
        <p:spPr bwMode="auto">
          <a:xfrm>
            <a:off x="357158" y="1643050"/>
            <a:ext cx="8429684" cy="4929222"/>
          </a:xfrm>
          <a:prstGeom prst="rect">
            <a:avLst/>
          </a:prstGeom>
          <a:noFill/>
          <a:ln w="9525">
            <a:noFill/>
            <a:miter lim="800000"/>
            <a:headEnd/>
            <a:tailEnd/>
          </a:ln>
          <a:effectLst/>
        </p:spPr>
      </p:pic>
    </p:spTree>
    <p:extLst>
      <p:ext uri="{BB962C8B-B14F-4D97-AF65-F5344CB8AC3E}">
        <p14:creationId xmlns:p14="http://schemas.microsoft.com/office/powerpoint/2010/main" xmlns="" val="171285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Grp="1" noChangeAspect="1" noChangeArrowheads="1"/>
          </p:cNvPicPr>
          <p:nvPr>
            <p:ph idx="1"/>
          </p:nvPr>
        </p:nvPicPr>
        <p:blipFill>
          <a:blip r:embed="rId2"/>
          <a:srcRect/>
          <a:stretch>
            <a:fillRect/>
          </a:stretch>
        </p:blipFill>
        <p:spPr bwMode="auto">
          <a:xfrm>
            <a:off x="457200" y="1571612"/>
            <a:ext cx="8229600" cy="5000660"/>
          </a:xfrm>
          <a:prstGeom prst="rect">
            <a:avLst/>
          </a:prstGeom>
          <a:noFill/>
          <a:ln w="9525">
            <a:noFill/>
            <a:miter lim="800000"/>
            <a:headEnd/>
            <a:tailEnd/>
          </a:ln>
          <a:effectLst/>
        </p:spPr>
      </p:pic>
      <p:sp>
        <p:nvSpPr>
          <p:cNvPr id="5" name="4 Başlık"/>
          <p:cNvSpPr>
            <a:spLocks noGrp="1"/>
          </p:cNvSpPr>
          <p:nvPr>
            <p:ph type="title"/>
          </p:nvPr>
        </p:nvSpPr>
        <p:spPr>
          <a:xfrm>
            <a:off x="457200" y="704088"/>
            <a:ext cx="8229600" cy="724648"/>
          </a:xfrm>
        </p:spPr>
        <p:txBody>
          <a:bodyPr>
            <a:noAutofit/>
          </a:bodyPr>
          <a:lstStyle/>
          <a:p>
            <a:pPr algn="ctr"/>
            <a:r>
              <a:rPr lang="tr-TR" sz="3600" b="1" dirty="0" smtClean="0"/>
              <a:t>Ülkelere Göre </a:t>
            </a:r>
            <a:r>
              <a:rPr lang="tr-TR" sz="3600" b="1" dirty="0" smtClean="0"/>
              <a:t>İthalat </a:t>
            </a:r>
            <a:r>
              <a:rPr lang="tr-TR" sz="3600" b="1" dirty="0" smtClean="0"/>
              <a:t/>
            </a:r>
            <a:br>
              <a:rPr lang="tr-TR" sz="3600" b="1" dirty="0" smtClean="0"/>
            </a:br>
            <a:r>
              <a:rPr lang="it-IT" sz="2400" b="1" dirty="0" smtClean="0"/>
              <a:t>(Milyon Dolar</a:t>
            </a:r>
            <a:r>
              <a:rPr lang="tr-TR" sz="2400" b="1" dirty="0" smtClean="0"/>
              <a:t>, Gümrük ve Ticaret Bakanlığı</a:t>
            </a:r>
            <a:r>
              <a:rPr lang="it-IT" sz="2400" b="1" dirty="0" smtClean="0"/>
              <a:t>) </a:t>
            </a:r>
            <a:endParaRPr lang="tr-TR" sz="2400" dirty="0"/>
          </a:p>
        </p:txBody>
      </p:sp>
    </p:spTree>
    <p:extLst>
      <p:ext uri="{BB962C8B-B14F-4D97-AF65-F5344CB8AC3E}">
        <p14:creationId xmlns:p14="http://schemas.microsoft.com/office/powerpoint/2010/main" xmlns="" val="186598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653210"/>
          </a:xfrm>
        </p:spPr>
        <p:txBody>
          <a:bodyPr>
            <a:normAutofit fontScale="90000"/>
          </a:bodyPr>
          <a:lstStyle/>
          <a:p>
            <a:pPr algn="ctr"/>
            <a:r>
              <a:rPr lang="tr-TR" sz="4000" b="1" dirty="0" smtClean="0"/>
              <a:t/>
            </a:r>
            <a:br>
              <a:rPr lang="tr-TR" sz="4000" b="1" dirty="0" smtClean="0"/>
            </a:br>
            <a:r>
              <a:rPr lang="tr-TR" sz="4000" b="1" dirty="0" smtClean="0"/>
              <a:t/>
            </a:r>
            <a:br>
              <a:rPr lang="tr-TR" sz="4000" b="1" dirty="0" smtClean="0"/>
            </a:br>
            <a:r>
              <a:rPr lang="tr-TR" sz="4000" b="1" dirty="0" smtClean="0"/>
              <a:t>Kurulan Kapanan Şirket Verileri (TOBB)</a:t>
            </a:r>
            <a:endParaRPr lang="tr-TR" dirty="0"/>
          </a:p>
        </p:txBody>
      </p:sp>
      <p:graphicFrame>
        <p:nvGraphicFramePr>
          <p:cNvPr id="4" name="3 Tablo"/>
          <p:cNvGraphicFramePr>
            <a:graphicFrameLocks noGrp="1"/>
          </p:cNvGraphicFramePr>
          <p:nvPr/>
        </p:nvGraphicFramePr>
        <p:xfrm>
          <a:off x="428596" y="1571613"/>
          <a:ext cx="8286807" cy="4786343"/>
        </p:xfrm>
        <a:graphic>
          <a:graphicData uri="http://schemas.openxmlformats.org/drawingml/2006/table">
            <a:tbl>
              <a:tblPr/>
              <a:tblGrid>
                <a:gridCol w="1546318"/>
                <a:gridCol w="1239764"/>
                <a:gridCol w="1214446"/>
                <a:gridCol w="1214446"/>
                <a:gridCol w="1143008"/>
                <a:gridCol w="1000132"/>
                <a:gridCol w="928693"/>
              </a:tblGrid>
              <a:tr h="1760495">
                <a:tc>
                  <a:txBody>
                    <a:bodyPr/>
                    <a:lstStyle/>
                    <a:p>
                      <a:pPr algn="ctr">
                        <a:lnSpc>
                          <a:spcPct val="115000"/>
                        </a:lnSpc>
                        <a:spcAft>
                          <a:spcPts val="0"/>
                        </a:spcAft>
                      </a:pPr>
                      <a:r>
                        <a:rPr lang="tr-TR" sz="1100" b="1" dirty="0">
                          <a:latin typeface="Arial TUR"/>
                          <a:ea typeface="Times New Roman"/>
                          <a:cs typeface="Times New Roman"/>
                        </a:rPr>
                        <a:t>İLAN</a:t>
                      </a:r>
                      <a:br>
                        <a:rPr lang="tr-TR" sz="1100" b="1" dirty="0">
                          <a:latin typeface="Arial TUR"/>
                          <a:ea typeface="Times New Roman"/>
                          <a:cs typeface="Times New Roman"/>
                        </a:rPr>
                      </a:br>
                      <a:r>
                        <a:rPr lang="tr-TR" sz="1100" b="1" dirty="0">
                          <a:latin typeface="Arial TUR"/>
                          <a:ea typeface="Times New Roman"/>
                          <a:cs typeface="Times New Roman"/>
                        </a:rPr>
                        <a:t>TÜRÜ</a:t>
                      </a:r>
                      <a:endParaRPr lang="tr-TR" sz="11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100" b="1" dirty="0">
                          <a:latin typeface="Arial TUR"/>
                          <a:ea typeface="Times New Roman"/>
                          <a:cs typeface="Times New Roman"/>
                        </a:rPr>
                        <a:t>ŞİRKET</a:t>
                      </a:r>
                      <a:br>
                        <a:rPr lang="tr-TR" sz="1100" b="1" dirty="0">
                          <a:latin typeface="Arial TUR"/>
                          <a:ea typeface="Times New Roman"/>
                          <a:cs typeface="Times New Roman"/>
                        </a:rPr>
                      </a:br>
                      <a:r>
                        <a:rPr lang="tr-TR" sz="1100" b="1" dirty="0">
                          <a:latin typeface="Arial TUR"/>
                          <a:ea typeface="Times New Roman"/>
                          <a:cs typeface="Times New Roman"/>
                        </a:rPr>
                        <a:t>TÜRÜ</a:t>
                      </a:r>
                      <a:endParaRPr lang="tr-TR" sz="11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100" b="1" dirty="0">
                          <a:latin typeface="Arial TUR"/>
                          <a:ea typeface="Times New Roman"/>
                          <a:cs typeface="Times New Roman"/>
                        </a:rPr>
                        <a:t>OCAK 2018</a:t>
                      </a:r>
                      <a:endParaRPr lang="tr-TR" sz="11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100" b="1" dirty="0">
                          <a:latin typeface="Arial TUR"/>
                          <a:ea typeface="Times New Roman"/>
                          <a:cs typeface="Times New Roman"/>
                        </a:rPr>
                        <a:t>ARALIK 2017</a:t>
                      </a:r>
                      <a:endParaRPr lang="tr-TR" sz="11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100" b="1" dirty="0">
                          <a:latin typeface="Arial TUR"/>
                          <a:ea typeface="Times New Roman"/>
                          <a:cs typeface="Times New Roman"/>
                        </a:rPr>
                        <a:t>Bir Önceki Aya Göre Değişim     (%)</a:t>
                      </a:r>
                      <a:endParaRPr lang="tr-TR" sz="11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100" b="1" dirty="0">
                          <a:latin typeface="Arial TUR"/>
                          <a:ea typeface="Times New Roman"/>
                          <a:cs typeface="Times New Roman"/>
                        </a:rPr>
                        <a:t>OCAK   2017</a:t>
                      </a:r>
                      <a:endParaRPr lang="tr-TR" sz="11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100" b="1">
                          <a:latin typeface="Arial TUR"/>
                          <a:ea typeface="Times New Roman"/>
                          <a:cs typeface="Times New Roman"/>
                        </a:rPr>
                        <a:t>Bir Önceki Yılın Aynı Ayına Göre Değişim (%)</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2585">
                <a:tc rowSpan="3">
                  <a:txBody>
                    <a:bodyPr/>
                    <a:lstStyle/>
                    <a:p>
                      <a:pPr>
                        <a:lnSpc>
                          <a:spcPct val="115000"/>
                        </a:lnSpc>
                        <a:spcAft>
                          <a:spcPts val="0"/>
                        </a:spcAft>
                      </a:pPr>
                      <a:r>
                        <a:rPr lang="tr-TR" sz="1100" b="1">
                          <a:latin typeface="Arial TUR"/>
                          <a:ea typeface="Times New Roman"/>
                          <a:cs typeface="Times New Roman"/>
                        </a:rPr>
                        <a:t>Kurulan*</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Arial TUR"/>
                          <a:ea typeface="Times New Roman"/>
                          <a:cs typeface="Times New Roman"/>
                        </a:rPr>
                        <a:t>Şirket</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9.535</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5.921</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61,04</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6.210</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53,54</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85">
                <a:tc vMerge="1">
                  <a:txBody>
                    <a:bodyPr/>
                    <a:lstStyle/>
                    <a:p>
                      <a:endParaRPr lang="tr-TR"/>
                    </a:p>
                  </a:txBody>
                  <a:tcPr/>
                </a:tc>
                <a:tc>
                  <a:txBody>
                    <a:bodyPr/>
                    <a:lstStyle/>
                    <a:p>
                      <a:pPr>
                        <a:lnSpc>
                          <a:spcPct val="115000"/>
                        </a:lnSpc>
                        <a:spcAft>
                          <a:spcPts val="0"/>
                        </a:spcAft>
                      </a:pPr>
                      <a:r>
                        <a:rPr lang="tr-TR" sz="1100" b="1">
                          <a:latin typeface="Arial TUR"/>
                          <a:ea typeface="Times New Roman"/>
                          <a:cs typeface="Times New Roman"/>
                        </a:rPr>
                        <a:t>Kooperatif</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96</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77</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24,68</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65</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47,69</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877">
                <a:tc vMerge="1">
                  <a:txBody>
                    <a:bodyPr/>
                    <a:lstStyle/>
                    <a:p>
                      <a:endParaRPr lang="tr-TR"/>
                    </a:p>
                  </a:txBody>
                  <a:tcPr/>
                </a:tc>
                <a:tc>
                  <a:txBody>
                    <a:bodyPr/>
                    <a:lstStyle/>
                    <a:p>
                      <a:pPr>
                        <a:lnSpc>
                          <a:spcPct val="115000"/>
                        </a:lnSpc>
                        <a:spcAft>
                          <a:spcPts val="0"/>
                        </a:spcAft>
                      </a:pPr>
                      <a:r>
                        <a:rPr lang="tr-TR" sz="1100" b="1">
                          <a:latin typeface="Arial TUR"/>
                          <a:ea typeface="Times New Roman"/>
                          <a:cs typeface="Times New Roman"/>
                        </a:rPr>
                        <a:t>Ger.Kişi Tic.İşl.</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4.937</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3.937</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25,40</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5.176</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-4,62</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85">
                <a:tc rowSpan="2">
                  <a:txBody>
                    <a:bodyPr/>
                    <a:lstStyle/>
                    <a:p>
                      <a:pPr>
                        <a:lnSpc>
                          <a:spcPct val="115000"/>
                        </a:lnSpc>
                        <a:spcAft>
                          <a:spcPts val="0"/>
                        </a:spcAft>
                      </a:pPr>
                      <a:r>
                        <a:rPr lang="tr-TR" sz="1100" b="1">
                          <a:latin typeface="Arial TUR"/>
                          <a:ea typeface="Times New Roman"/>
                          <a:cs typeface="Times New Roman"/>
                        </a:rPr>
                        <a:t>Tasfiye</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Arial TUR"/>
                          <a:ea typeface="Times New Roman"/>
                          <a:cs typeface="Times New Roman"/>
                        </a:rPr>
                        <a:t>Şirket</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1.483</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1.323</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12,09</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1.181</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25,57</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877">
                <a:tc vMerge="1">
                  <a:txBody>
                    <a:bodyPr/>
                    <a:lstStyle/>
                    <a:p>
                      <a:endParaRPr lang="tr-TR"/>
                    </a:p>
                  </a:txBody>
                  <a:tcPr/>
                </a:tc>
                <a:tc>
                  <a:txBody>
                    <a:bodyPr/>
                    <a:lstStyle/>
                    <a:p>
                      <a:pPr>
                        <a:lnSpc>
                          <a:spcPct val="115000"/>
                        </a:lnSpc>
                        <a:spcAft>
                          <a:spcPts val="0"/>
                        </a:spcAft>
                      </a:pPr>
                      <a:r>
                        <a:rPr lang="tr-TR" sz="1100" b="1">
                          <a:latin typeface="Arial TUR"/>
                          <a:ea typeface="Times New Roman"/>
                          <a:cs typeface="Times New Roman"/>
                        </a:rPr>
                        <a:t>Kooperatif</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54</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61</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-11,48</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61</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-11,48</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85">
                <a:tc rowSpan="3">
                  <a:txBody>
                    <a:bodyPr/>
                    <a:lstStyle/>
                    <a:p>
                      <a:pPr>
                        <a:lnSpc>
                          <a:spcPct val="115000"/>
                        </a:lnSpc>
                        <a:spcAft>
                          <a:spcPts val="0"/>
                        </a:spcAft>
                      </a:pPr>
                      <a:r>
                        <a:rPr lang="tr-TR" sz="1100" b="1">
                          <a:latin typeface="Arial TUR"/>
                          <a:ea typeface="Times New Roman"/>
                          <a:cs typeface="Times New Roman"/>
                        </a:rPr>
                        <a:t>Kapanan**</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latin typeface="Arial TUR"/>
                          <a:ea typeface="Times New Roman"/>
                          <a:cs typeface="Times New Roman"/>
                        </a:rPr>
                        <a:t>Şirket</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2.211</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2.015</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9,73</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1.929</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14,62</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877">
                <a:tc vMerge="1">
                  <a:txBody>
                    <a:bodyPr/>
                    <a:lstStyle/>
                    <a:p>
                      <a:endParaRPr lang="tr-TR"/>
                    </a:p>
                  </a:txBody>
                  <a:tcPr/>
                </a:tc>
                <a:tc>
                  <a:txBody>
                    <a:bodyPr/>
                    <a:lstStyle/>
                    <a:p>
                      <a:pPr>
                        <a:lnSpc>
                          <a:spcPct val="115000"/>
                        </a:lnSpc>
                        <a:spcAft>
                          <a:spcPts val="0"/>
                        </a:spcAft>
                      </a:pPr>
                      <a:r>
                        <a:rPr lang="tr-TR" sz="1100" b="1">
                          <a:latin typeface="Arial TUR"/>
                          <a:ea typeface="Times New Roman"/>
                          <a:cs typeface="Times New Roman"/>
                        </a:rPr>
                        <a:t>Kooperatif</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206</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148</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39,19</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213</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-3,29</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877">
                <a:tc vMerge="1">
                  <a:txBody>
                    <a:bodyPr/>
                    <a:lstStyle/>
                    <a:p>
                      <a:endParaRPr lang="tr-TR"/>
                    </a:p>
                  </a:txBody>
                  <a:tcPr/>
                </a:tc>
                <a:tc>
                  <a:txBody>
                    <a:bodyPr/>
                    <a:lstStyle/>
                    <a:p>
                      <a:pPr>
                        <a:lnSpc>
                          <a:spcPct val="115000"/>
                        </a:lnSpc>
                        <a:spcAft>
                          <a:spcPts val="0"/>
                        </a:spcAft>
                      </a:pPr>
                      <a:r>
                        <a:rPr lang="tr-TR" sz="1100" b="1">
                          <a:latin typeface="Arial TUR"/>
                          <a:ea typeface="Times New Roman"/>
                          <a:cs typeface="Times New Roman"/>
                        </a:rPr>
                        <a:t>Ger.Kişi Tic.İşl.</a:t>
                      </a:r>
                      <a:endParaRPr lang="tr-TR" sz="11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2.803</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1.704</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64,50</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a:solidFill>
                            <a:srgbClr val="000000"/>
                          </a:solidFill>
                          <a:latin typeface="Calibri"/>
                          <a:ea typeface="Calibri"/>
                          <a:cs typeface="Times New Roman"/>
                        </a:rPr>
                        <a:t>2.845</a:t>
                      </a:r>
                      <a:endParaRPr lang="tr-TR" sz="140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400" dirty="0">
                          <a:solidFill>
                            <a:srgbClr val="000000"/>
                          </a:solidFill>
                          <a:latin typeface="Calibri"/>
                          <a:ea typeface="Calibri"/>
                          <a:cs typeface="Times New Roman"/>
                        </a:rPr>
                        <a:t>-1,48</a:t>
                      </a:r>
                      <a:endParaRPr lang="tr-TR" sz="1400" dirty="0">
                        <a:latin typeface="Calibri"/>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ct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b="1" dirty="0" smtClean="0"/>
              <a:t>İmalat Sanayi Kapasite Kullanım Oranı </a:t>
            </a:r>
            <a:br>
              <a:rPr lang="tr-TR" sz="3600" b="1" dirty="0" smtClean="0"/>
            </a:br>
            <a:r>
              <a:rPr lang="tr-TR" sz="3600" b="1" dirty="0" smtClean="0"/>
              <a:t>(Ağırlıklı </a:t>
            </a:r>
            <a:r>
              <a:rPr lang="tr-TR" sz="3600" b="1" dirty="0" smtClean="0"/>
              <a:t>Ortalama, %, TCMB) </a:t>
            </a:r>
            <a:endParaRPr lang="tr-TR" sz="3600" b="1" dirty="0"/>
          </a:p>
        </p:txBody>
      </p:sp>
      <p:pic>
        <p:nvPicPr>
          <p:cNvPr id="26625" name="Picture 1"/>
          <p:cNvPicPr>
            <a:picLocks noGrp="1" noChangeAspect="1" noChangeArrowheads="1"/>
          </p:cNvPicPr>
          <p:nvPr>
            <p:ph idx="1"/>
          </p:nvPr>
        </p:nvPicPr>
        <p:blipFill>
          <a:blip r:embed="rId2"/>
          <a:srcRect/>
          <a:stretch>
            <a:fillRect/>
          </a:stretch>
        </p:blipFill>
        <p:spPr bwMode="auto">
          <a:xfrm>
            <a:off x="285720" y="1571612"/>
            <a:ext cx="8643998" cy="507209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796086"/>
          </a:xfrm>
        </p:spPr>
        <p:txBody>
          <a:bodyPr>
            <a:noAutofit/>
          </a:bodyPr>
          <a:lstStyle/>
          <a:p>
            <a:pPr algn="ctr"/>
            <a:r>
              <a:rPr lang="tr-TR" sz="2800" b="1" dirty="0" smtClean="0"/>
              <a:t>Sanayi Üretim Endeksi </a:t>
            </a:r>
            <a:r>
              <a:rPr lang="tr-TR" sz="2800" b="1" dirty="0" smtClean="0"/>
              <a:t>(TÜİK)</a:t>
            </a:r>
            <a:br>
              <a:rPr lang="tr-TR" sz="2800" b="1" dirty="0" smtClean="0"/>
            </a:br>
            <a:r>
              <a:rPr lang="tr-TR" sz="2800" b="1" dirty="0" smtClean="0"/>
              <a:t>(</a:t>
            </a:r>
            <a:r>
              <a:rPr lang="tr-TR" sz="2800" b="1" dirty="0" smtClean="0"/>
              <a:t>Mevsim ve Takvim Etkisinden Arındırılmış, 2010=100)</a:t>
            </a:r>
            <a:endParaRPr lang="tr-TR" sz="2800" b="1" dirty="0"/>
          </a:p>
        </p:txBody>
      </p:sp>
      <p:graphicFrame>
        <p:nvGraphicFramePr>
          <p:cNvPr id="4" name="3 Grafik"/>
          <p:cNvGraphicFramePr/>
          <p:nvPr/>
        </p:nvGraphicFramePr>
        <p:xfrm>
          <a:off x="357158" y="1714488"/>
          <a:ext cx="8358246"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510334"/>
          </a:xfrm>
        </p:spPr>
        <p:txBody>
          <a:bodyPr>
            <a:noAutofit/>
          </a:bodyPr>
          <a:lstStyle/>
          <a:p>
            <a:pPr algn="ctr"/>
            <a:r>
              <a:rPr lang="tr-TR" sz="2800" b="1" dirty="0" smtClean="0"/>
              <a:t>İşgücü </a:t>
            </a:r>
            <a:r>
              <a:rPr lang="tr-TR" sz="2800" b="1" dirty="0" smtClean="0"/>
              <a:t>İstatistikleri Kasım 2017 </a:t>
            </a:r>
            <a:br>
              <a:rPr lang="tr-TR" sz="2800" b="1" dirty="0" smtClean="0"/>
            </a:br>
            <a:r>
              <a:rPr lang="tr-TR" sz="2800" b="1" dirty="0" smtClean="0"/>
              <a:t>(</a:t>
            </a:r>
            <a:r>
              <a:rPr lang="tr-TR" sz="2800" b="1" dirty="0" smtClean="0"/>
              <a:t>Mevsim Etkilerinden </a:t>
            </a:r>
            <a:r>
              <a:rPr lang="tr-TR" sz="2800" b="1" dirty="0" smtClean="0"/>
              <a:t>Arındırılmamış, TÜİK) </a:t>
            </a:r>
            <a:endParaRPr lang="tr-TR" sz="2800" b="1" dirty="0"/>
          </a:p>
        </p:txBody>
      </p:sp>
      <p:graphicFrame>
        <p:nvGraphicFramePr>
          <p:cNvPr id="4" name="6 İçerik Yer Tutucusu"/>
          <p:cNvGraphicFramePr>
            <a:graphicFrameLocks/>
          </p:cNvGraphicFramePr>
          <p:nvPr/>
        </p:nvGraphicFramePr>
        <p:xfrm>
          <a:off x="428596" y="1357298"/>
          <a:ext cx="8286807" cy="5153370"/>
        </p:xfrm>
        <a:graphic>
          <a:graphicData uri="http://schemas.openxmlformats.org/drawingml/2006/table">
            <a:tbl>
              <a:tblPr/>
              <a:tblGrid>
                <a:gridCol w="766702"/>
                <a:gridCol w="2434291"/>
                <a:gridCol w="1226729"/>
                <a:gridCol w="1226729"/>
                <a:gridCol w="1405627"/>
                <a:gridCol w="1226729"/>
              </a:tblGrid>
              <a:tr h="839663">
                <a:tc gridSpan="2">
                  <a:txBody>
                    <a:bodyPr/>
                    <a:lstStyle/>
                    <a:p>
                      <a:pPr algn="l" fontAlgn="b"/>
                      <a:r>
                        <a:rPr lang="tr-TR" sz="1000" b="1" i="0" u="none" strike="noStrike" dirty="0">
                          <a:solidFill>
                            <a:srgbClr val="000000"/>
                          </a:solidFill>
                          <a:latin typeface="Arial"/>
                        </a:rPr>
                        <a:t>Yıllar- </a:t>
                      </a:r>
                      <a:r>
                        <a:rPr lang="tr-TR" sz="1000" b="0" i="0" u="none" strike="noStrike" dirty="0" err="1">
                          <a:solidFill>
                            <a:srgbClr val="000000"/>
                          </a:solidFill>
                          <a:latin typeface="Arial"/>
                        </a:rPr>
                        <a:t>Years</a:t>
                      </a:r>
                      <a:endParaRPr lang="tr-TR" sz="1000" b="1"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b"/>
                      <a:r>
                        <a:rPr lang="tr-TR" sz="1200" b="1" i="0" u="none" strike="noStrike" dirty="0">
                          <a:solidFill>
                            <a:srgbClr val="000000"/>
                          </a:solidFill>
                          <a:latin typeface="Arial"/>
                        </a:rPr>
                        <a:t>İşgücüne             katılma                 oranı   </a:t>
                      </a:r>
                      <a:r>
                        <a:rPr lang="tr-TR" sz="1200" b="0" i="0" u="none" strike="noStrike" dirty="0">
                          <a:solidFill>
                            <a:srgbClr val="000000"/>
                          </a:solidFill>
                          <a:latin typeface="Calibri"/>
                        </a:rPr>
                        <a:t>    </a:t>
                      </a:r>
                      <a:r>
                        <a:rPr lang="tr-TR" sz="1200" b="1" i="0" u="none" strike="noStrike" dirty="0" smtClean="0">
                          <a:solidFill>
                            <a:srgbClr val="000000"/>
                          </a:solidFill>
                          <a:latin typeface="Arial"/>
                        </a:rPr>
                        <a:t>                (%)</a:t>
                      </a:r>
                    </a:p>
                    <a:p>
                      <a:pPr algn="ctr" fontAlgn="b"/>
                      <a:endParaRPr lang="tr-TR" sz="12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err="1">
                          <a:solidFill>
                            <a:srgbClr val="FF0000"/>
                          </a:solidFill>
                          <a:latin typeface="Arial"/>
                        </a:rPr>
                        <a:t>İşsizlik</a:t>
                      </a:r>
                      <a:r>
                        <a:rPr lang="en-US" sz="1200" b="1" i="0" u="none" strike="noStrike" dirty="0">
                          <a:solidFill>
                            <a:srgbClr val="FF0000"/>
                          </a:solidFill>
                          <a:latin typeface="Arial"/>
                        </a:rPr>
                        <a:t> </a:t>
                      </a:r>
                      <a:r>
                        <a:rPr lang="en-US" sz="1200" b="1" i="0" u="none" strike="noStrike" dirty="0" err="1">
                          <a:solidFill>
                            <a:srgbClr val="FF0000"/>
                          </a:solidFill>
                          <a:latin typeface="Arial"/>
                        </a:rPr>
                        <a:t>oranı</a:t>
                      </a:r>
                      <a:r>
                        <a:rPr lang="en-US" sz="1200" b="1" i="0" u="none" strike="noStrike" dirty="0">
                          <a:solidFill>
                            <a:srgbClr val="FF0000"/>
                          </a:solidFill>
                          <a:latin typeface="Arial"/>
                        </a:rPr>
                        <a:t>         </a:t>
                      </a:r>
                      <a:r>
                        <a:rPr lang="en-US" sz="1200" b="0" i="0" u="none" strike="noStrike" dirty="0">
                          <a:solidFill>
                            <a:srgbClr val="FF0000"/>
                          </a:solidFill>
                          <a:latin typeface="Calibri"/>
                        </a:rPr>
                        <a:t>          </a:t>
                      </a:r>
                      <a:r>
                        <a:rPr lang="en-US" sz="1200" b="0" i="0" u="none" strike="noStrike" dirty="0">
                          <a:solidFill>
                            <a:srgbClr val="FF0000"/>
                          </a:solidFill>
                          <a:latin typeface="Arial"/>
                        </a:rPr>
                        <a:t> </a:t>
                      </a:r>
                      <a:r>
                        <a:rPr lang="en-US" sz="1200" b="0" i="0" u="none" strike="noStrike" dirty="0" smtClean="0">
                          <a:solidFill>
                            <a:srgbClr val="FF0000"/>
                          </a:solidFill>
                          <a:latin typeface="Arial"/>
                        </a:rPr>
                        <a:t>   </a:t>
                      </a:r>
                      <a:r>
                        <a:rPr lang="en-US" sz="1200" b="1" i="0" u="none" strike="noStrike" dirty="0" smtClean="0">
                          <a:solidFill>
                            <a:srgbClr val="FF0000"/>
                          </a:solidFill>
                          <a:latin typeface="Arial"/>
                        </a:rPr>
                        <a:t>               (%)</a:t>
                      </a:r>
                      <a:endParaRPr lang="tr-TR" sz="1200" b="1" i="0" u="none" strike="noStrike" dirty="0" smtClean="0">
                        <a:solidFill>
                          <a:srgbClr val="FF0000"/>
                        </a:solidFill>
                        <a:latin typeface="Arial"/>
                      </a:endParaRPr>
                    </a:p>
                    <a:p>
                      <a:pPr algn="ctr" fontAlgn="b"/>
                      <a:endParaRPr lang="tr-TR" sz="1200" b="1" i="0" u="none" strike="noStrike" dirty="0" smtClean="0">
                        <a:solidFill>
                          <a:srgbClr val="FF0000"/>
                        </a:solidFill>
                        <a:latin typeface="Arial"/>
                      </a:endParaRPr>
                    </a:p>
                    <a:p>
                      <a:pPr algn="ctr" fontAlgn="b"/>
                      <a:endParaRPr lang="en-US" sz="1200" b="0" i="0" u="none" strike="noStrike" dirty="0">
                        <a:solidFill>
                          <a:srgbClr val="FF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solidFill>
                            <a:srgbClr val="000000"/>
                          </a:solidFill>
                          <a:latin typeface="Arial"/>
                        </a:rPr>
                        <a:t>Tarım dışı işsizlik            oranı </a:t>
                      </a:r>
                      <a:r>
                        <a:rPr lang="tr-TR" sz="1200" b="0" i="0" u="none" strike="noStrike" dirty="0">
                          <a:solidFill>
                            <a:srgbClr val="000000"/>
                          </a:solidFill>
                          <a:latin typeface="Calibri"/>
                        </a:rPr>
                        <a:t>         </a:t>
                      </a:r>
                      <a:r>
                        <a:rPr lang="tr-TR" sz="1200" b="0" i="0" u="none" strike="noStrike" dirty="0" smtClean="0">
                          <a:solidFill>
                            <a:srgbClr val="000000"/>
                          </a:solidFill>
                          <a:latin typeface="Arial"/>
                        </a:rPr>
                        <a:t> </a:t>
                      </a:r>
                      <a:r>
                        <a:rPr lang="tr-TR" sz="1200" b="1" i="0" u="none" strike="noStrike" dirty="0" smtClean="0">
                          <a:solidFill>
                            <a:srgbClr val="000000"/>
                          </a:solidFill>
                          <a:latin typeface="Arial"/>
                        </a:rPr>
                        <a:t>                    (%)</a:t>
                      </a:r>
                    </a:p>
                    <a:p>
                      <a:pPr algn="ctr" fontAlgn="b"/>
                      <a:endParaRPr lang="tr-TR" sz="12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err="1">
                          <a:solidFill>
                            <a:srgbClr val="000000"/>
                          </a:solidFill>
                          <a:latin typeface="Arial"/>
                        </a:rPr>
                        <a:t>İstihdam</a:t>
                      </a:r>
                      <a:r>
                        <a:rPr lang="en-US" sz="1200" b="1" i="0" u="none" strike="noStrike" dirty="0">
                          <a:solidFill>
                            <a:srgbClr val="000000"/>
                          </a:solidFill>
                          <a:latin typeface="Arial"/>
                        </a:rPr>
                        <a:t> </a:t>
                      </a:r>
                      <a:r>
                        <a:rPr lang="en-US" sz="1200" b="1" i="0" u="none" strike="noStrike" dirty="0" err="1">
                          <a:solidFill>
                            <a:srgbClr val="000000"/>
                          </a:solidFill>
                          <a:latin typeface="Arial"/>
                        </a:rPr>
                        <a:t>oranı</a:t>
                      </a:r>
                      <a:r>
                        <a:rPr lang="en-US" sz="1200" b="1" i="0" u="none" strike="noStrike" dirty="0">
                          <a:solidFill>
                            <a:srgbClr val="000000"/>
                          </a:solidFill>
                          <a:latin typeface="Arial"/>
                        </a:rPr>
                        <a:t> </a:t>
                      </a:r>
                      <a:r>
                        <a:rPr lang="en-US" sz="1200" b="0" i="0" u="none" strike="noStrike" dirty="0">
                          <a:solidFill>
                            <a:srgbClr val="000000"/>
                          </a:solidFill>
                          <a:latin typeface="Calibri"/>
                        </a:rPr>
                        <a:t>    </a:t>
                      </a:r>
                      <a:r>
                        <a:rPr lang="en-US" sz="1200" b="0" i="0" u="none" strike="noStrike" dirty="0" smtClean="0">
                          <a:solidFill>
                            <a:srgbClr val="000000"/>
                          </a:solidFill>
                          <a:latin typeface="Arial"/>
                        </a:rPr>
                        <a:t>        </a:t>
                      </a:r>
                      <a:r>
                        <a:rPr lang="en-US" sz="1200" b="1" i="0" u="none" strike="noStrike" dirty="0" smtClean="0">
                          <a:solidFill>
                            <a:srgbClr val="000000"/>
                          </a:solidFill>
                          <a:latin typeface="Arial"/>
                        </a:rPr>
                        <a:t>                (%)</a:t>
                      </a:r>
                      <a:endParaRPr lang="tr-TR" sz="1200" b="1" i="0" u="none" strike="noStrike" dirty="0" smtClean="0">
                        <a:solidFill>
                          <a:srgbClr val="000000"/>
                        </a:solidFill>
                        <a:latin typeface="Arial"/>
                      </a:endParaRPr>
                    </a:p>
                    <a:p>
                      <a:pPr algn="ctr" fontAlgn="b"/>
                      <a:endParaRPr lang="tr-TR" sz="1200" b="0" i="0" u="none" strike="noStrike" dirty="0" smtClean="0">
                        <a:solidFill>
                          <a:srgbClr val="000000"/>
                        </a:solidFill>
                        <a:latin typeface="Arial"/>
                      </a:endParaRPr>
                    </a:p>
                    <a:p>
                      <a:pPr algn="ctr" fontAlgn="b"/>
                      <a:endParaRPr lang="en-US" sz="12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297">
                <a:tc>
                  <a:txBody>
                    <a:bodyPr/>
                    <a:lstStyle/>
                    <a:p>
                      <a:pPr algn="l" fontAlgn="b"/>
                      <a:r>
                        <a:rPr lang="tr-TR" sz="1000" b="1" i="0" u="none" strike="noStrike" dirty="0">
                          <a:solidFill>
                            <a:srgbClr val="000000"/>
                          </a:solidFill>
                          <a:latin typeface="Arial"/>
                        </a:rPr>
                        <a:t>2005</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1000" b="1" i="0" u="none" strike="noStrike" dirty="0">
                          <a:solidFill>
                            <a:srgbClr val="000000"/>
                          </a:solidFill>
                          <a:latin typeface="Arial"/>
                        </a:rPr>
                        <a:t>Yıllık </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000" b="0" i="0" u="none" strike="noStrike" dirty="0">
                          <a:solidFill>
                            <a:srgbClr val="000000"/>
                          </a:solidFill>
                          <a:latin typeface="Arial"/>
                        </a:rPr>
                        <a:t>44,9</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FF0000"/>
                          </a:solidFill>
                          <a:latin typeface="Arial"/>
                        </a:rPr>
                        <a:t>9,5</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000000"/>
                          </a:solidFill>
                          <a:latin typeface="Arial"/>
                        </a:rPr>
                        <a:t>12,0</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000000"/>
                          </a:solidFill>
                          <a:latin typeface="Arial"/>
                        </a:rPr>
                        <a:t>40,6</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69297">
                <a:tc>
                  <a:txBody>
                    <a:bodyPr/>
                    <a:lstStyle/>
                    <a:p>
                      <a:pPr algn="l" fontAlgn="b"/>
                      <a:r>
                        <a:rPr lang="tr-TR" sz="1000" b="1" i="0" u="none" strike="noStrike" dirty="0">
                          <a:solidFill>
                            <a:srgbClr val="000000"/>
                          </a:solidFill>
                          <a:latin typeface="Arial"/>
                        </a:rPr>
                        <a:t>2006</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44,5</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9,0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11,1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40,5</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2007</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44,3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FF0000"/>
                          </a:solidFill>
                          <a:latin typeface="Arial"/>
                        </a:rPr>
                        <a:t>9,2</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11,2</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40,3</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2008</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44,9</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10,0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12,3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40,4</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2009</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45,7</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13,1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16,0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39,8</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2010</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46,5</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FF0000"/>
                          </a:solidFill>
                          <a:latin typeface="Arial"/>
                        </a:rPr>
                        <a:t>11,1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13,7</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41,3</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2011</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47,4</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9,1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11,3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43,1</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2012</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47,6</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8,4</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10,3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43,6</a:t>
                      </a:r>
                    </a:p>
                  </a:txBody>
                  <a:tcPr marL="6545" marR="6545" marT="6545" marB="0" anchor="b">
                    <a:lnL>
                      <a:noFill/>
                    </a:lnL>
                    <a:lnR>
                      <a:noFill/>
                    </a:lnR>
                    <a:lnT>
                      <a:noFill/>
                    </a:lnT>
                    <a:lnB>
                      <a:noFill/>
                    </a:lnB>
                  </a:tcPr>
                </a:tc>
              </a:tr>
              <a:tr h="169297">
                <a:tc>
                  <a:txBody>
                    <a:bodyPr/>
                    <a:lstStyle/>
                    <a:p>
                      <a:pPr algn="l" fontAlgn="b"/>
                      <a:r>
                        <a:rPr lang="tr-TR" sz="1000" b="1" i="0" u="none" strike="noStrike">
                          <a:solidFill>
                            <a:srgbClr val="000000"/>
                          </a:solidFill>
                          <a:latin typeface="Arial"/>
                        </a:rPr>
                        <a:t>2013</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48,3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9,0</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10,9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43,9</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2014</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50,5</a:t>
                      </a:r>
                    </a:p>
                  </a:txBody>
                  <a:tcPr marL="6545" marR="6545" marT="6545" marB="0" anchor="b">
                    <a:lnL>
                      <a:noFill/>
                    </a:lnL>
                    <a:lnR>
                      <a:noFill/>
                    </a:lnR>
                    <a:lnT>
                      <a:noFill/>
                    </a:lnT>
                    <a:lnB>
                      <a:noFill/>
                    </a:lnB>
                  </a:tcPr>
                </a:tc>
                <a:tc>
                  <a:txBody>
                    <a:bodyPr/>
                    <a:lstStyle/>
                    <a:p>
                      <a:pPr algn="ctr" fontAlgn="b"/>
                      <a:r>
                        <a:rPr lang="tr-TR" sz="1000" b="0" i="0" u="none" strike="noStrike">
                          <a:solidFill>
                            <a:srgbClr val="FF0000"/>
                          </a:solidFill>
                          <a:latin typeface="Arial"/>
                        </a:rPr>
                        <a:t>9,9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12,0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45,5</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2015</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10,3</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12,4</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46,0</a:t>
                      </a:r>
                    </a:p>
                  </a:txBody>
                  <a:tcPr marL="6545" marR="6545" marT="6545" marB="0" anchor="b">
                    <a:lnL>
                      <a:noFill/>
                    </a:lnL>
                    <a:lnR>
                      <a:noFill/>
                    </a:lnR>
                    <a:lnT>
                      <a:noFill/>
                    </a:lnT>
                    <a:lnB>
                      <a:noFill/>
                    </a:lnB>
                  </a:tcPr>
                </a:tc>
              </a:tr>
              <a:tr h="169297">
                <a:tc>
                  <a:txBody>
                    <a:bodyPr/>
                    <a:lstStyle/>
                    <a:p>
                      <a:pPr algn="l" fontAlgn="b"/>
                      <a:r>
                        <a:rPr lang="tr-TR" sz="1000" b="1" i="0" u="none" strike="noStrike" dirty="0" smtClean="0">
                          <a:solidFill>
                            <a:srgbClr val="000000"/>
                          </a:solidFill>
                          <a:latin typeface="Arial"/>
                        </a:rPr>
                        <a:t>2016</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Kasım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52,1</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12,1</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45,8</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Aralık </a:t>
                      </a:r>
                      <a:r>
                        <a:rPr lang="tr-TR" sz="1000" b="1"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51,6</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12,7</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45,1</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52,0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10,9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13,0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46,3</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2017</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Ocak </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51,5</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13,0</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15,2</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44,8</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Şubat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51,8</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12,6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14,8</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45,3</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Mart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52,2</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11,7</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13,7</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46,1</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Nisan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52,7</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10,5</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12,4</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Mayıs</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10,2</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Haziran</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53,4</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10,2</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Temmuz</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10,7</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13,0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Ağustos</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Eylül</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53,6</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47,9</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Ekim</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53,1</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10,3</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12,3</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47,6</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Kasım</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10,3</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47,3</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1516</TotalTime>
  <Words>1601</Words>
  <Application>Microsoft Office PowerPoint</Application>
  <PresentationFormat>Ekran Gösterisi (4:3)</PresentationFormat>
  <Paragraphs>698</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Akış</vt:lpstr>
      <vt:lpstr>2018 ŞUBAT AYI TÜRKİYE VE MALATYA EKONOMİSİNDEKİ GELİŞMELER</vt:lpstr>
      <vt:lpstr>  Dış Ticaret Verileri  (Milyon Dolar, Gümrük ve Ticaret Bakanlığı) </vt:lpstr>
      <vt:lpstr>Dış Ticaret Verileri</vt:lpstr>
      <vt:lpstr> Ülkelere Göre İhracat  (Milyon Dolar, Gümrük ve Ticaret Bakanlığı) </vt:lpstr>
      <vt:lpstr>Ülkelere Göre İthalat  (Milyon Dolar, Gümrük ve Ticaret Bakanlığı) </vt:lpstr>
      <vt:lpstr>  Kurulan Kapanan Şirket Verileri (TOBB)</vt:lpstr>
      <vt:lpstr>      İmalat Sanayi Kapasite Kullanım Oranı  (Ağırlıklı Ortalama, %, TCMB) </vt:lpstr>
      <vt:lpstr>Sanayi Üretim Endeksi (TÜİK) (Mevsim ve Takvim Etkisinden Arındırılmış, 2010=100)</vt:lpstr>
      <vt:lpstr>İşgücü İstatistikleri Kasım 2017  (Mevsim Etkilerinden Arındırılmamış, TÜİK) </vt:lpstr>
      <vt:lpstr>Enflasyon Oranları (İş Bankası)</vt:lpstr>
      <vt:lpstr>Slayt 11</vt:lpstr>
      <vt:lpstr>Enflasyon Oranları</vt:lpstr>
      <vt:lpstr>TEPAV Perakende Güven Endeksi (TEPE)</vt:lpstr>
      <vt:lpstr>TEPAV Perakende Güven Endeksi (TEPE)</vt:lpstr>
      <vt:lpstr>2017 Kasım Kısa Vadeli Dış Borç İstatistikleri  (Milyon Dolar, TCMB) </vt:lpstr>
      <vt:lpstr>2017 Kasım Kısa Vadeli Dış Borç İstatistikleri  (Milyon Dolar, TCMB) </vt:lpstr>
      <vt:lpstr>2017 Kasım Kısa Vadeli Dış Borç İstatistikleri </vt:lpstr>
      <vt:lpstr>2017 Kasım Özel Sektörün Yurt Dışından Sağladığı Kredi Borcu Gelişmeleri (TCMB)</vt:lpstr>
      <vt:lpstr>Özel Sektörün Yurt Dışından Sağladığı Uzun Vadeli Kredi Borcu (TCMB)</vt:lpstr>
      <vt:lpstr>Özel Sektörün Yurt Dışından Sağladığı Kısa Vadeli Kredi Borcu (TCMB)</vt:lpstr>
      <vt:lpstr>2017 Kasım Özel Sektörün Yurt Dışından Sağladığı Kredi Borcu Gelişmeleri</vt:lpstr>
      <vt:lpstr>Slayt 22</vt:lpstr>
      <vt:lpstr>Slayt 23</vt:lpstr>
      <vt:lpstr>Slayt 24</vt:lpstr>
      <vt:lpstr>MALATYA EKONOMİSİ</vt:lpstr>
      <vt:lpstr>İhracat (Bin Dolar, TİM)</vt:lpstr>
      <vt:lpstr>Malatya Yatırım Teşvik Verileri  (Ekonomi Bakanlığı)</vt:lpstr>
      <vt:lpstr>Malatya’da Kurulan Kapanan Şirket Sayısı (TOBB)</vt:lpstr>
      <vt:lpstr>Malatya Karşılıksız Çek Tutarları  (Bin TL, TBB Risk Merkezi) </vt:lpstr>
      <vt:lpstr>Malatya Protestolu Senet Tutarları  (Bin TL, TBB Risk Merkezi)</vt:lpstr>
      <vt:lpstr>Malatya Konut Satışları (TÜİK)</vt:lpstr>
      <vt:lpstr>2017 Yılı Malatya Bankacılık İstatistikleri (BDDK)</vt:lpstr>
      <vt:lpstr>2018 Yılı Malatya Patent ve Marka İstatistikleri (TPMK)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ugur</dc:creator>
  <cp:lastModifiedBy>uğur</cp:lastModifiedBy>
  <cp:revision>303</cp:revision>
  <dcterms:created xsi:type="dcterms:W3CDTF">2017-05-26T09:26:39Z</dcterms:created>
  <dcterms:modified xsi:type="dcterms:W3CDTF">2018-03-06T12:09:16Z</dcterms:modified>
</cp:coreProperties>
</file>