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1"/>
  </p:handoutMasterIdLst>
  <p:sldIdLst>
    <p:sldId id="256" r:id="rId2"/>
    <p:sldId id="257" r:id="rId3"/>
    <p:sldId id="258" r:id="rId4"/>
    <p:sldId id="259" r:id="rId5"/>
    <p:sldId id="260" r:id="rId6"/>
    <p:sldId id="289" r:id="rId7"/>
    <p:sldId id="275" r:id="rId8"/>
    <p:sldId id="276" r:id="rId9"/>
    <p:sldId id="279" r:id="rId10"/>
    <p:sldId id="264" r:id="rId11"/>
    <p:sldId id="277" r:id="rId12"/>
    <p:sldId id="265" r:id="rId13"/>
    <p:sldId id="296" r:id="rId14"/>
    <p:sldId id="297" r:id="rId15"/>
    <p:sldId id="298" r:id="rId16"/>
    <p:sldId id="299" r:id="rId17"/>
    <p:sldId id="300" r:id="rId18"/>
    <p:sldId id="301" r:id="rId19"/>
    <p:sldId id="302" r:id="rId20"/>
    <p:sldId id="303" r:id="rId21"/>
    <p:sldId id="304" r:id="rId22"/>
    <p:sldId id="307" r:id="rId23"/>
    <p:sldId id="308" r:id="rId24"/>
    <p:sldId id="309" r:id="rId25"/>
    <p:sldId id="268" r:id="rId26"/>
    <p:sldId id="269" r:id="rId27"/>
    <p:sldId id="270" r:id="rId28"/>
    <p:sldId id="271" r:id="rId29"/>
    <p:sldId id="312" r:id="rId30"/>
  </p:sldIdLst>
  <p:sldSz cx="9144000" cy="6858000" type="screen4x3"/>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128"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susN20\Desktop\masa&#252;st&#252;\ENDEKS%20VE%20B&#220;LTENLER\Sanayi%20&#220;retim%20Endeksi\12.Aral&#305;k.2017\S&#220;E_Aral&#305;k.201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tr-TR"/>
  <c:chart>
    <c:plotArea>
      <c:layout/>
      <c:lineChart>
        <c:grouping val="standard"/>
        <c:ser>
          <c:idx val="0"/>
          <c:order val="0"/>
          <c:tx>
            <c:strRef>
              <c:f>'mevsim ve takvim'!$A$2</c:f>
              <c:strCache>
                <c:ptCount val="1"/>
                <c:pt idx="0">
                  <c:v>2016</c:v>
                </c:pt>
              </c:strCache>
            </c:strRef>
          </c:tx>
          <c:spPr>
            <a:ln>
              <a:solidFill>
                <a:srgbClr val="C00000"/>
              </a:solidFill>
            </a:ln>
          </c:spPr>
          <c:marker>
            <c:symbol val="none"/>
          </c:marker>
          <c:dLbls>
            <c:txPr>
              <a:bodyPr/>
              <a:lstStyle/>
              <a:p>
                <a:pPr>
                  <a:defRPr sz="1200"/>
                </a:pPr>
                <a:endParaRPr lang="tr-TR"/>
              </a:p>
            </c:txPr>
            <c:showVal val="1"/>
          </c:dLbls>
          <c:cat>
            <c:strRef>
              <c:f>'mevsim ve takvim'!$B$1:$M$1</c:f>
              <c:strCache>
                <c:ptCount val="12"/>
                <c:pt idx="0">
                  <c:v>Ocak </c:v>
                </c:pt>
                <c:pt idx="1">
                  <c:v>Şubat</c:v>
                </c:pt>
                <c:pt idx="2">
                  <c:v>Mart</c:v>
                </c:pt>
                <c:pt idx="3">
                  <c:v>Nisan</c:v>
                </c:pt>
                <c:pt idx="4">
                  <c:v>Mayıs</c:v>
                </c:pt>
                <c:pt idx="5">
                  <c:v>Haziran</c:v>
                </c:pt>
                <c:pt idx="6">
                  <c:v>Temmuz</c:v>
                </c:pt>
                <c:pt idx="7">
                  <c:v>Ağustos</c:v>
                </c:pt>
                <c:pt idx="8">
                  <c:v>Eylül</c:v>
                </c:pt>
                <c:pt idx="9">
                  <c:v>Ekim</c:v>
                </c:pt>
                <c:pt idx="10">
                  <c:v>Kasım</c:v>
                </c:pt>
                <c:pt idx="11">
                  <c:v>Aralık</c:v>
                </c:pt>
              </c:strCache>
            </c:strRef>
          </c:cat>
          <c:val>
            <c:numRef>
              <c:f>'mevsim ve takvim'!$B$2:$M$2</c:f>
              <c:numCache>
                <c:formatCode>0.0</c:formatCode>
                <c:ptCount val="12"/>
                <c:pt idx="0">
                  <c:v>126.90435166693244</c:v>
                </c:pt>
                <c:pt idx="1">
                  <c:v>128.28682381528233</c:v>
                </c:pt>
                <c:pt idx="2">
                  <c:v>127.53157747422661</c:v>
                </c:pt>
                <c:pt idx="3">
                  <c:v>125.55009198489917</c:v>
                </c:pt>
                <c:pt idx="4">
                  <c:v>127.61195750385471</c:v>
                </c:pt>
                <c:pt idx="5">
                  <c:v>126.84636385985773</c:v>
                </c:pt>
                <c:pt idx="6">
                  <c:v>117.73891537289605</c:v>
                </c:pt>
                <c:pt idx="7">
                  <c:v>128.26555476380386</c:v>
                </c:pt>
                <c:pt idx="8">
                  <c:v>123.29412798162633</c:v>
                </c:pt>
                <c:pt idx="9">
                  <c:v>127.98553577134346</c:v>
                </c:pt>
                <c:pt idx="10">
                  <c:v>128.18331738704552</c:v>
                </c:pt>
                <c:pt idx="11">
                  <c:v>127.95709707894252</c:v>
                </c:pt>
              </c:numCache>
            </c:numRef>
          </c:val>
        </c:ser>
        <c:ser>
          <c:idx val="1"/>
          <c:order val="1"/>
          <c:tx>
            <c:strRef>
              <c:f>'mevsim ve takvim'!$A$3</c:f>
              <c:strCache>
                <c:ptCount val="1"/>
                <c:pt idx="0">
                  <c:v>2017</c:v>
                </c:pt>
              </c:strCache>
            </c:strRef>
          </c:tx>
          <c:marker>
            <c:symbol val="none"/>
          </c:marker>
          <c:dLbls>
            <c:dLbl>
              <c:idx val="1"/>
              <c:layout/>
              <c:dLblPos val="t"/>
              <c:showVal val="1"/>
            </c:dLbl>
            <c:dLbl>
              <c:idx val="2"/>
              <c:layout>
                <c:manualLayout>
                  <c:x val="-2.5873221216041402E-2"/>
                  <c:y val="-4.1666666666666671E-2"/>
                </c:manualLayout>
              </c:layout>
              <c:showVal val="1"/>
            </c:dLbl>
            <c:txPr>
              <a:bodyPr/>
              <a:lstStyle/>
              <a:p>
                <a:pPr>
                  <a:defRPr sz="1200"/>
                </a:pPr>
                <a:endParaRPr lang="tr-TR"/>
              </a:p>
            </c:txPr>
            <c:showVal val="1"/>
          </c:dLbls>
          <c:cat>
            <c:strRef>
              <c:f>'mevsim ve takvim'!$B$1:$M$1</c:f>
              <c:strCache>
                <c:ptCount val="12"/>
                <c:pt idx="0">
                  <c:v>Ocak </c:v>
                </c:pt>
                <c:pt idx="1">
                  <c:v>Şubat</c:v>
                </c:pt>
                <c:pt idx="2">
                  <c:v>Mart</c:v>
                </c:pt>
                <c:pt idx="3">
                  <c:v>Nisan</c:v>
                </c:pt>
                <c:pt idx="4">
                  <c:v>Mayıs</c:v>
                </c:pt>
                <c:pt idx="5">
                  <c:v>Haziran</c:v>
                </c:pt>
                <c:pt idx="6">
                  <c:v>Temmuz</c:v>
                </c:pt>
                <c:pt idx="7">
                  <c:v>Ağustos</c:v>
                </c:pt>
                <c:pt idx="8">
                  <c:v>Eylül</c:v>
                </c:pt>
                <c:pt idx="9">
                  <c:v>Ekim</c:v>
                </c:pt>
                <c:pt idx="10">
                  <c:v>Kasım</c:v>
                </c:pt>
                <c:pt idx="11">
                  <c:v>Aralık</c:v>
                </c:pt>
              </c:strCache>
            </c:strRef>
          </c:cat>
          <c:val>
            <c:numRef>
              <c:f>'mevsim ve takvim'!$B$3:$M$3</c:f>
              <c:numCache>
                <c:formatCode>0.0</c:formatCode>
                <c:ptCount val="12"/>
                <c:pt idx="0">
                  <c:v>129.98409414298581</c:v>
                </c:pt>
                <c:pt idx="1">
                  <c:v>129.53204307700241</c:v>
                </c:pt>
                <c:pt idx="2">
                  <c:v>131.35323942969347</c:v>
                </c:pt>
                <c:pt idx="3">
                  <c:v>134.34815446496202</c:v>
                </c:pt>
                <c:pt idx="4">
                  <c:v>132.28554722664418</c:v>
                </c:pt>
                <c:pt idx="5">
                  <c:v>132.14864615504123</c:v>
                </c:pt>
                <c:pt idx="6">
                  <c:v>135.281166409516</c:v>
                </c:pt>
                <c:pt idx="7">
                  <c:v>135.33984871806769</c:v>
                </c:pt>
                <c:pt idx="8">
                  <c:v>136.09008712675998</c:v>
                </c:pt>
                <c:pt idx="9">
                  <c:v>137.27778447209471</c:v>
                </c:pt>
                <c:pt idx="10">
                  <c:v>137.58078135629881</c:v>
                </c:pt>
                <c:pt idx="11">
                  <c:v>138.86251943063223</c:v>
                </c:pt>
              </c:numCache>
            </c:numRef>
          </c:val>
        </c:ser>
        <c:marker val="1"/>
        <c:axId val="90493312"/>
        <c:axId val="90494848"/>
      </c:lineChart>
      <c:catAx>
        <c:axId val="90493312"/>
        <c:scaling>
          <c:orientation val="minMax"/>
        </c:scaling>
        <c:axPos val="b"/>
        <c:tickLblPos val="nextTo"/>
        <c:crossAx val="90494848"/>
        <c:crosses val="autoZero"/>
        <c:auto val="1"/>
        <c:lblAlgn val="ctr"/>
        <c:lblOffset val="100"/>
      </c:catAx>
      <c:valAx>
        <c:axId val="90494848"/>
        <c:scaling>
          <c:orientation val="minMax"/>
        </c:scaling>
        <c:axPos val="l"/>
        <c:numFmt formatCode="0.0" sourceLinked="1"/>
        <c:tickLblPos val="nextTo"/>
        <c:crossAx val="90493312"/>
        <c:crosses val="autoZero"/>
        <c:crossBetween val="between"/>
        <c:majorUnit val="5"/>
      </c:valAx>
    </c:plotArea>
    <c:legend>
      <c:legendPos val="b"/>
      <c:layout/>
    </c:legend>
    <c:plotVisOnly val="1"/>
    <c:dispBlanksAs val="gap"/>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76DA8E0-9906-415C-B3B2-EE4981490577}" type="datetimeFigureOut">
              <a:rPr lang="tr-TR" smtClean="0"/>
              <a:pPr/>
              <a:t>15.02.2018</a:t>
            </a:fld>
            <a:endParaRPr lang="tr-TR"/>
          </a:p>
        </p:txBody>
      </p:sp>
      <p:sp>
        <p:nvSpPr>
          <p:cNvPr id="4" name="3 Altbilgi Yer Tutucusu"/>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7E24D708-3866-4F58-B91B-6A8EF2AE4B06}"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FD9F084D-1702-4BF6-B7E9-6CA121F3CB52}" type="datetimeFigureOut">
              <a:rPr lang="tr-TR" smtClean="0"/>
              <a:pPr/>
              <a:t>15.02.2018</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D9F084D-1702-4BF6-B7E9-6CA121F3CB52}" type="datetimeFigureOut">
              <a:rPr lang="tr-TR" smtClean="0"/>
              <a:pPr/>
              <a:t>15.02.2018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D9F084D-1702-4BF6-B7E9-6CA121F3CB52}" type="datetimeFigureOut">
              <a:rPr lang="tr-TR" smtClean="0"/>
              <a:pPr/>
              <a:t>15.02.2018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D9F084D-1702-4BF6-B7E9-6CA121F3CB52}" type="datetimeFigureOut">
              <a:rPr lang="tr-TR" smtClean="0"/>
              <a:pPr/>
              <a:t>15.02.2018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FD9F084D-1702-4BF6-B7E9-6CA121F3CB52}" type="datetimeFigureOut">
              <a:rPr lang="tr-TR" smtClean="0"/>
              <a:pPr/>
              <a:t>15.02.2018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FD9F084D-1702-4BF6-B7E9-6CA121F3CB52}" type="datetimeFigureOut">
              <a:rPr lang="tr-TR" smtClean="0"/>
              <a:pPr/>
              <a:t>15.02.2018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FD9F084D-1702-4BF6-B7E9-6CA121F3CB52}" type="datetimeFigureOut">
              <a:rPr lang="tr-TR" smtClean="0"/>
              <a:pPr/>
              <a:t>15.02.2018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FD9F084D-1702-4BF6-B7E9-6CA121F3CB52}" type="datetimeFigureOut">
              <a:rPr lang="tr-TR" smtClean="0"/>
              <a:pPr/>
              <a:t>15.02.2018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D9F084D-1702-4BF6-B7E9-6CA121F3CB52}" type="datetimeFigureOut">
              <a:rPr lang="tr-TR" smtClean="0"/>
              <a:pPr/>
              <a:t>15.02.2018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FD9F084D-1702-4BF6-B7E9-6CA121F3CB52}" type="datetimeFigureOut">
              <a:rPr lang="tr-TR" smtClean="0"/>
              <a:pPr/>
              <a:t>15.02.2018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38AECC3-DB6A-4B42-8E8A-C2B5C7BB7CB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FD9F084D-1702-4BF6-B7E9-6CA121F3CB52}" type="datetimeFigureOut">
              <a:rPr lang="tr-TR" smtClean="0"/>
              <a:pPr/>
              <a:t>15.02.2018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638AECC3-DB6A-4B42-8E8A-C2B5C7BB7CB0}"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D9F084D-1702-4BF6-B7E9-6CA121F3CB52}" type="datetimeFigureOut">
              <a:rPr lang="tr-TR" smtClean="0"/>
              <a:pPr/>
              <a:t>15.02.2018</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38AECC3-DB6A-4B42-8E8A-C2B5C7BB7CB0}"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268761"/>
            <a:ext cx="7772400" cy="2331690"/>
          </a:xfrm>
        </p:spPr>
        <p:txBody>
          <a:bodyPr>
            <a:normAutofit fontScale="90000"/>
          </a:bodyPr>
          <a:lstStyle/>
          <a:p>
            <a:pPr algn="ctr"/>
            <a:r>
              <a:rPr lang="tr-TR" dirty="0" smtClean="0"/>
              <a:t>2018 OCAK AYI TÜRKİYE VE MALATYA EKONOMİSİNDEKİ GELİŞMELER</a:t>
            </a:r>
            <a:endParaRPr lang="tr-TR" dirty="0"/>
          </a:p>
        </p:txBody>
      </p:sp>
      <p:sp>
        <p:nvSpPr>
          <p:cNvPr id="3" name="Alt Başlık 2"/>
          <p:cNvSpPr>
            <a:spLocks noGrp="1"/>
          </p:cNvSpPr>
          <p:nvPr>
            <p:ph type="subTitle" idx="1"/>
          </p:nvPr>
        </p:nvSpPr>
        <p:spPr>
          <a:xfrm>
            <a:off x="428596" y="4429132"/>
            <a:ext cx="7854696" cy="1752600"/>
          </a:xfrm>
        </p:spPr>
        <p:txBody>
          <a:bodyPr/>
          <a:lstStyle/>
          <a:p>
            <a:pPr algn="ctr"/>
            <a:r>
              <a:rPr lang="tr-TR" dirty="0" smtClean="0"/>
              <a:t>Doç. Dr. Ahmet UĞUR</a:t>
            </a:r>
          </a:p>
          <a:p>
            <a:pPr algn="ctr"/>
            <a:r>
              <a:rPr lang="tr-TR" dirty="0" smtClean="0"/>
              <a:t>Malatya Ticaret Borsası Akademik Danışmanı</a:t>
            </a:r>
            <a:endParaRPr lang="tr-TR" dirty="0"/>
          </a:p>
        </p:txBody>
      </p:sp>
    </p:spTree>
    <p:extLst>
      <p:ext uri="{BB962C8B-B14F-4D97-AF65-F5344CB8AC3E}">
        <p14:creationId xmlns:p14="http://schemas.microsoft.com/office/powerpoint/2010/main" xmlns="" val="297981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653210"/>
          </a:xfrm>
        </p:spPr>
        <p:txBody>
          <a:bodyPr>
            <a:normAutofit fontScale="90000"/>
          </a:bodyPr>
          <a:lstStyle/>
          <a:p>
            <a:r>
              <a:rPr lang="tr-TR" dirty="0" smtClean="0"/>
              <a:t>Enflasyon Oranları</a:t>
            </a:r>
            <a:endParaRPr lang="tr-TR" dirty="0"/>
          </a:p>
        </p:txBody>
      </p:sp>
      <p:pic>
        <p:nvPicPr>
          <p:cNvPr id="5122" name="Picture 2"/>
          <p:cNvPicPr>
            <a:picLocks noGrp="1" noChangeAspect="1" noChangeArrowheads="1"/>
          </p:cNvPicPr>
          <p:nvPr>
            <p:ph idx="1"/>
          </p:nvPr>
        </p:nvPicPr>
        <p:blipFill>
          <a:blip r:embed="rId2"/>
          <a:srcRect/>
          <a:stretch>
            <a:fillRect/>
          </a:stretch>
        </p:blipFill>
        <p:spPr bwMode="auto">
          <a:xfrm>
            <a:off x="571472" y="1714488"/>
            <a:ext cx="8072494" cy="4500593"/>
          </a:xfrm>
          <a:prstGeom prst="rect">
            <a:avLst/>
          </a:prstGeom>
          <a:noFill/>
          <a:ln w="9525">
            <a:noFill/>
            <a:miter lim="800000"/>
            <a:headEnd/>
            <a:tailEnd/>
          </a:ln>
          <a:effectLst/>
        </p:spPr>
      </p:pic>
    </p:spTree>
    <p:extLst>
      <p:ext uri="{BB962C8B-B14F-4D97-AF65-F5344CB8AC3E}">
        <p14:creationId xmlns:p14="http://schemas.microsoft.com/office/powerpoint/2010/main" xmlns="" val="1222817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srcRect/>
          <a:stretch>
            <a:fillRect/>
          </a:stretch>
        </p:blipFill>
        <p:spPr bwMode="auto">
          <a:xfrm>
            <a:off x="500034" y="928670"/>
            <a:ext cx="8072493" cy="5286412"/>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24648"/>
          </a:xfrm>
        </p:spPr>
        <p:txBody>
          <a:bodyPr>
            <a:normAutofit fontScale="90000"/>
          </a:bodyPr>
          <a:lstStyle/>
          <a:p>
            <a:r>
              <a:rPr lang="tr-TR" dirty="0" smtClean="0"/>
              <a:t>Enflasyon Oranları</a:t>
            </a:r>
            <a:endParaRPr lang="tr-TR" dirty="0"/>
          </a:p>
        </p:txBody>
      </p:sp>
      <p:sp>
        <p:nvSpPr>
          <p:cNvPr id="3" name="İçerik Yer Tutucusu 2"/>
          <p:cNvSpPr>
            <a:spLocks noGrp="1"/>
          </p:cNvSpPr>
          <p:nvPr>
            <p:ph idx="1"/>
          </p:nvPr>
        </p:nvSpPr>
        <p:spPr>
          <a:xfrm>
            <a:off x="357158" y="1857364"/>
            <a:ext cx="8572560" cy="4714908"/>
          </a:xfrm>
        </p:spPr>
        <p:txBody>
          <a:bodyPr>
            <a:normAutofit/>
          </a:bodyPr>
          <a:lstStyle/>
          <a:p>
            <a:pPr algn="just"/>
            <a:r>
              <a:rPr lang="tr-TR" dirty="0" smtClean="0"/>
              <a:t>Ocak ayında TÜFE piyasa beklentisinin altında gerçekleşerek aylık bazda %1,02 artış kaydetti. </a:t>
            </a:r>
          </a:p>
          <a:p>
            <a:pPr algn="just"/>
            <a:r>
              <a:rPr lang="tr-TR" dirty="0" err="1" smtClean="0"/>
              <a:t>YİÜFE’deki</a:t>
            </a:r>
            <a:r>
              <a:rPr lang="tr-TR" dirty="0" smtClean="0"/>
              <a:t> aylık artış ise %0,99 düzeyinde gerçekleşti.</a:t>
            </a:r>
          </a:p>
          <a:p>
            <a:pPr algn="just"/>
            <a:r>
              <a:rPr lang="tr-TR" dirty="0" err="1" smtClean="0"/>
              <a:t>TÜFE’ye</a:t>
            </a:r>
            <a:r>
              <a:rPr lang="tr-TR" dirty="0" smtClean="0"/>
              <a:t> göre yıllık enflasyon artışı yüksek baz etkisiyle beklentilere paralel şekilde gerileyerek %10,35 oldu.</a:t>
            </a:r>
          </a:p>
          <a:p>
            <a:pPr algn="just"/>
            <a:r>
              <a:rPr lang="tr-TR" dirty="0" smtClean="0"/>
              <a:t>2018’in ilk ayında Yİ-</a:t>
            </a:r>
            <a:r>
              <a:rPr lang="tr-TR" dirty="0" err="1" smtClean="0"/>
              <a:t>ÜFE’deki</a:t>
            </a:r>
            <a:r>
              <a:rPr lang="tr-TR" dirty="0" smtClean="0"/>
              <a:t> yıllık artış da Aralık ayına kıyasla önemli ölçüde gerileyerek %12,14 ile bir yıldan uzun sürenin en düşük seviyesine indi.</a:t>
            </a:r>
            <a:endParaRPr lang="tr-TR" dirty="0"/>
          </a:p>
        </p:txBody>
      </p:sp>
    </p:spTree>
    <p:extLst>
      <p:ext uri="{BB962C8B-B14F-4D97-AF65-F5344CB8AC3E}">
        <p14:creationId xmlns:p14="http://schemas.microsoft.com/office/powerpoint/2010/main" xmlns="" val="162982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653210"/>
          </a:xfrm>
        </p:spPr>
        <p:txBody>
          <a:bodyPr>
            <a:normAutofit fontScale="90000"/>
          </a:bodyPr>
          <a:lstStyle/>
          <a:p>
            <a:r>
              <a:rPr lang="tr-TR" sz="4000" dirty="0" smtClean="0"/>
              <a:t>TEPAV Perakende Güven Endeksi (TEPE)</a:t>
            </a:r>
            <a:endParaRPr lang="tr-TR" sz="4000" dirty="0"/>
          </a:p>
        </p:txBody>
      </p:sp>
      <p:pic>
        <p:nvPicPr>
          <p:cNvPr id="7170" name="Picture 2"/>
          <p:cNvPicPr>
            <a:picLocks noGrp="1" noChangeAspect="1" noChangeArrowheads="1"/>
          </p:cNvPicPr>
          <p:nvPr>
            <p:ph idx="1"/>
          </p:nvPr>
        </p:nvPicPr>
        <p:blipFill>
          <a:blip r:embed="rId2"/>
          <a:srcRect/>
          <a:stretch>
            <a:fillRect/>
          </a:stretch>
        </p:blipFill>
        <p:spPr bwMode="auto">
          <a:xfrm>
            <a:off x="457200" y="1857364"/>
            <a:ext cx="8229600" cy="4429155"/>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867524"/>
          </a:xfrm>
        </p:spPr>
        <p:txBody>
          <a:bodyPr>
            <a:normAutofit fontScale="90000"/>
          </a:bodyPr>
          <a:lstStyle/>
          <a:p>
            <a:r>
              <a:rPr lang="tr-TR" dirty="0" smtClean="0"/>
              <a:t>TEPAV Perakende Güven Endeksi (TEPE)</a:t>
            </a:r>
            <a:endParaRPr lang="tr-TR" dirty="0"/>
          </a:p>
        </p:txBody>
      </p:sp>
      <p:sp>
        <p:nvSpPr>
          <p:cNvPr id="3" name="2 İçerik Yer Tutucusu"/>
          <p:cNvSpPr>
            <a:spLocks noGrp="1"/>
          </p:cNvSpPr>
          <p:nvPr>
            <p:ph idx="1"/>
          </p:nvPr>
        </p:nvSpPr>
        <p:spPr>
          <a:xfrm>
            <a:off x="428596" y="2143116"/>
            <a:ext cx="8286808" cy="4357718"/>
          </a:xfrm>
        </p:spPr>
        <p:txBody>
          <a:bodyPr>
            <a:normAutofit fontScale="85000" lnSpcReduction="10000"/>
          </a:bodyPr>
          <a:lstStyle/>
          <a:p>
            <a:pPr algn="just"/>
            <a:r>
              <a:rPr lang="tr-TR" dirty="0" smtClean="0"/>
              <a:t>2017 yılı ortalaması -17,1 puan olan perakende güveni Ocak ayında -15,1 puan değerini aldı. </a:t>
            </a:r>
          </a:p>
          <a:p>
            <a:pPr algn="just"/>
            <a:r>
              <a:rPr lang="tr-TR" dirty="0" smtClean="0"/>
              <a:t>Endeks, bir önceki aya göre 1,4 puan düşüş, bir önceki yılın aynı dönemine göre ise 0,8 puanlık bir yükseliş kaydetti. </a:t>
            </a:r>
          </a:p>
          <a:p>
            <a:pPr algn="just"/>
            <a:r>
              <a:rPr lang="tr-TR" dirty="0" smtClean="0"/>
              <a:t>Perakende güveninin geçen aya göre düşüşünde, önümüzdeki 3 aya ilişkin satış beklentilerindeki kötüleşme etkili oldu. </a:t>
            </a:r>
          </a:p>
          <a:p>
            <a:pPr algn="just"/>
            <a:r>
              <a:rPr lang="tr-TR" dirty="0" smtClean="0"/>
              <a:t>Önümüzdeki 3 ayda tedarikçilerden sipariş, satış ve istihdam beklentileri hem Ocak 2017 hem de Aralık 2017’ye göre azaldı. </a:t>
            </a:r>
          </a:p>
          <a:p>
            <a:pPr algn="just"/>
            <a:r>
              <a:rPr lang="tr-TR" dirty="0" smtClean="0"/>
              <a:t>“Mobilya, aydınlatma ekipmanı ve ev içi kullanım ürünleri” sektörü, Ocak ayında perakende güveninde en çok artış gösteren sektör oldu. </a:t>
            </a:r>
          </a:p>
          <a:p>
            <a:pPr algn="just"/>
            <a:r>
              <a:rPr lang="tr-TR" dirty="0" smtClean="0"/>
              <a:t>AB-28 ve Euro Bölgesi ile karşılaştırıldığında Türkiye geçen yıla göre daha kötü performans sergiledi.</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653210"/>
          </a:xfrm>
        </p:spPr>
        <p:txBody>
          <a:bodyPr>
            <a:normAutofit fontScale="90000"/>
          </a:bodyPr>
          <a:lstStyle/>
          <a:p>
            <a:pPr algn="just"/>
            <a:r>
              <a:rPr lang="tr-TR" sz="3200" dirty="0" smtClean="0"/>
              <a:t>2017 Kasım Kısa Vadeli Dış Borç İstatistikleri </a:t>
            </a:r>
            <a:br>
              <a:rPr lang="tr-TR" sz="3200" dirty="0" smtClean="0"/>
            </a:br>
            <a:r>
              <a:rPr lang="tr-TR" sz="3200" dirty="0" smtClean="0"/>
              <a:t>(Milyon Dolar) </a:t>
            </a:r>
            <a:endParaRPr lang="tr-TR" sz="3200" dirty="0"/>
          </a:p>
        </p:txBody>
      </p:sp>
      <p:pic>
        <p:nvPicPr>
          <p:cNvPr id="5" name="4 İçerik Yer Tutucusu"/>
          <p:cNvPicPr>
            <a:picLocks noGrp="1"/>
          </p:cNvPicPr>
          <p:nvPr>
            <p:ph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500034" y="1428736"/>
            <a:ext cx="8358246" cy="5214973"/>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796086"/>
          </a:xfrm>
        </p:spPr>
        <p:txBody>
          <a:bodyPr>
            <a:normAutofit fontScale="90000"/>
          </a:bodyPr>
          <a:lstStyle/>
          <a:p>
            <a:pPr algn="just"/>
            <a:r>
              <a:rPr lang="tr-TR" sz="3200" dirty="0" smtClean="0"/>
              <a:t>2017 Kasım Kısa Vadeli Dış Borç İstatistikleri </a:t>
            </a:r>
            <a:br>
              <a:rPr lang="tr-TR" sz="3200" dirty="0" smtClean="0"/>
            </a:br>
            <a:r>
              <a:rPr lang="tr-TR" sz="3200" dirty="0" smtClean="0"/>
              <a:t>(Milyon Dolar) </a:t>
            </a:r>
            <a:endParaRPr lang="tr-TR" sz="3200" dirty="0"/>
          </a:p>
        </p:txBody>
      </p:sp>
      <p:pic>
        <p:nvPicPr>
          <p:cNvPr id="5" name="4 İçerik Yer Tutucusu"/>
          <p:cNvPicPr>
            <a:picLocks noGrp="1"/>
          </p:cNvPicPr>
          <p:nvPr>
            <p:ph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457200" y="1714488"/>
            <a:ext cx="8229600" cy="478634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653210"/>
          </a:xfrm>
        </p:spPr>
        <p:txBody>
          <a:bodyPr>
            <a:normAutofit/>
          </a:bodyPr>
          <a:lstStyle/>
          <a:p>
            <a:r>
              <a:rPr lang="tr-TR" sz="3200" dirty="0" smtClean="0"/>
              <a:t>2017 Kasım Kısa Vadeli Dış Borç İstatistikleri </a:t>
            </a:r>
            <a:endParaRPr lang="tr-TR" sz="3200" dirty="0"/>
          </a:p>
        </p:txBody>
      </p:sp>
      <p:sp>
        <p:nvSpPr>
          <p:cNvPr id="3" name="2 İçerik Yer Tutucusu"/>
          <p:cNvSpPr>
            <a:spLocks noGrp="1"/>
          </p:cNvSpPr>
          <p:nvPr>
            <p:ph idx="1"/>
          </p:nvPr>
        </p:nvSpPr>
        <p:spPr>
          <a:xfrm>
            <a:off x="285720" y="1714488"/>
            <a:ext cx="8643998" cy="4929222"/>
          </a:xfrm>
        </p:spPr>
        <p:txBody>
          <a:bodyPr>
            <a:noAutofit/>
          </a:bodyPr>
          <a:lstStyle/>
          <a:p>
            <a:pPr algn="just"/>
            <a:r>
              <a:rPr lang="tr-TR" sz="1800" dirty="0" smtClean="0"/>
              <a:t>Kısa vadeli dış borç stoku 2017 Kasım ayı itibarıyla 2016 yılsonuna göre 13,7 milyar ABD doları artmış ve yaklaşık 111,7 milyar ABD doları olarak gerçekleşmiştir.</a:t>
            </a:r>
          </a:p>
          <a:p>
            <a:pPr algn="just"/>
            <a:r>
              <a:rPr lang="tr-TR" sz="1800" dirty="0" smtClean="0"/>
              <a:t>Aynı dönemde bankalar kaynaklı kısa vadeli dış borç stoku 4,2 milyar ABD doları artarak 61,6 milyar ABD dolarına, diğer sektörler kaynaklı kısa vadeli dış borç stoku da 9,5 milyar ABD doları artarak 50,1 milyar ABD dolarına ulaşmıştır.</a:t>
            </a:r>
          </a:p>
          <a:p>
            <a:pPr algn="just"/>
            <a:r>
              <a:rPr lang="tr-TR" sz="1800" dirty="0" smtClean="0"/>
              <a:t>Kısa vadeli dış borç stokunun %55,1’i bankalar kaynaklı borçlardan oluşmaktadır. </a:t>
            </a:r>
          </a:p>
          <a:p>
            <a:pPr algn="just"/>
            <a:r>
              <a:rPr lang="tr-TR" sz="1800" dirty="0" smtClean="0"/>
              <a:t>Bankalar kaynaklı borçların %27,5’i ise krediler oluşturmaktadır. </a:t>
            </a:r>
          </a:p>
          <a:p>
            <a:pPr algn="just"/>
            <a:r>
              <a:rPr lang="tr-TR" sz="1800" dirty="0" smtClean="0"/>
              <a:t>Bankaların yurt dışından kullandıkları kısa vadeli krediler 2017 yılı Kasım ayı itibarıyla yaklaşık 16,9 milyar ABD doları olarak gerçekleşmiştir. </a:t>
            </a:r>
          </a:p>
          <a:p>
            <a:pPr algn="just"/>
            <a:r>
              <a:rPr lang="tr-TR" sz="1800" dirty="0" smtClean="0"/>
              <a:t>Bu rakam, kısa vadeli kredilerde 2016 yılsonuna göre %15,1’lik bir artış yaşandığı anlamına gelmektedir. </a:t>
            </a:r>
          </a:p>
          <a:p>
            <a:pPr algn="just"/>
            <a:r>
              <a:rPr lang="tr-TR" sz="1800" dirty="0" smtClean="0"/>
              <a:t>Aynı dönemde yurt dışı yerleşiklerin döviz tevdiat hesabı %17,4 oranında, banka mevduatları %2,5 oranında artarken, TL cinsinden mevduatları %6,3 oranında azalmıştır.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867524"/>
          </a:xfrm>
        </p:spPr>
        <p:txBody>
          <a:bodyPr>
            <a:normAutofit fontScale="90000"/>
          </a:bodyPr>
          <a:lstStyle/>
          <a:p>
            <a:r>
              <a:rPr lang="tr-TR" sz="3200" dirty="0" smtClean="0"/>
              <a:t>2017 Kasım Özel Sektörün Yurt Dışından Sağladığı Kredi Borcu Gelişmeleri</a:t>
            </a:r>
            <a:endParaRPr lang="tr-TR" sz="3200" dirty="0"/>
          </a:p>
        </p:txBody>
      </p:sp>
      <p:pic>
        <p:nvPicPr>
          <p:cNvPr id="5" name="4 İçerik Yer Tutucusu"/>
          <p:cNvPicPr>
            <a:picLocks noGrp="1"/>
          </p:cNvPicPr>
          <p:nvPr>
            <p:ph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285720" y="1785926"/>
            <a:ext cx="8429684" cy="4857783"/>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867524"/>
          </a:xfrm>
        </p:spPr>
        <p:txBody>
          <a:bodyPr>
            <a:normAutofit fontScale="90000"/>
          </a:bodyPr>
          <a:lstStyle/>
          <a:p>
            <a:r>
              <a:rPr lang="tr-TR" sz="3200" dirty="0" smtClean="0"/>
              <a:t>Özel Sektörün Yurt Dışından Sağladığı Uzun Vadeli Kredi Borcu </a:t>
            </a:r>
            <a:endParaRPr lang="tr-TR" sz="3200" dirty="0"/>
          </a:p>
        </p:txBody>
      </p:sp>
      <p:pic>
        <p:nvPicPr>
          <p:cNvPr id="5" name="4 İçerik Yer Tutucusu"/>
          <p:cNvPicPr>
            <a:picLocks noGrp="1"/>
          </p:cNvPicPr>
          <p:nvPr>
            <p:ph idx="1"/>
          </p:nvPr>
        </p:nvPicPr>
        <p:blipFill>
          <a:blip r:embed="rId2">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285720" y="1643050"/>
            <a:ext cx="8572560" cy="492922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510334"/>
          </a:xfrm>
        </p:spPr>
        <p:txBody>
          <a:bodyPr>
            <a:normAutofit fontScale="90000"/>
          </a:bodyPr>
          <a:lstStyle/>
          <a:p>
            <a:r>
              <a:rPr lang="tr-TR" dirty="0"/>
              <a:t/>
            </a:r>
            <a:br>
              <a:rPr lang="tr-TR" dirty="0"/>
            </a:br>
            <a:r>
              <a:rPr lang="it-IT" b="1" dirty="0"/>
              <a:t>Dış Ticaret Verileri (Milyon Dolar) </a:t>
            </a:r>
            <a:endParaRPr lang="tr-TR" dirty="0"/>
          </a:p>
        </p:txBody>
      </p:sp>
      <p:pic>
        <p:nvPicPr>
          <p:cNvPr id="1026" name="Picture 2"/>
          <p:cNvPicPr>
            <a:picLocks noGrp="1" noChangeAspect="1" noChangeArrowheads="1"/>
          </p:cNvPicPr>
          <p:nvPr>
            <p:ph idx="1"/>
          </p:nvPr>
        </p:nvPicPr>
        <p:blipFill>
          <a:blip r:embed="rId2"/>
          <a:srcRect/>
          <a:stretch>
            <a:fillRect/>
          </a:stretch>
        </p:blipFill>
        <p:spPr bwMode="auto">
          <a:xfrm>
            <a:off x="457200" y="1643050"/>
            <a:ext cx="8329642" cy="4786346"/>
          </a:xfrm>
          <a:prstGeom prst="rect">
            <a:avLst/>
          </a:prstGeom>
          <a:noFill/>
          <a:ln w="9525">
            <a:noFill/>
            <a:miter lim="800000"/>
            <a:headEnd/>
            <a:tailEnd/>
          </a:ln>
          <a:effectLst/>
        </p:spPr>
      </p:pic>
    </p:spTree>
    <p:extLst>
      <p:ext uri="{BB962C8B-B14F-4D97-AF65-F5344CB8AC3E}">
        <p14:creationId xmlns:p14="http://schemas.microsoft.com/office/powerpoint/2010/main" xmlns="" val="483428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724648"/>
          </a:xfrm>
        </p:spPr>
        <p:txBody>
          <a:bodyPr>
            <a:normAutofit fontScale="90000"/>
          </a:bodyPr>
          <a:lstStyle/>
          <a:p>
            <a:r>
              <a:rPr lang="tr-TR" sz="3200" dirty="0" smtClean="0"/>
              <a:t>Özel Sektörün Yurt Dışından Sağladığı Kısa Vadeli Kredi Borcu </a:t>
            </a:r>
            <a:endParaRPr lang="tr-TR" sz="3200" dirty="0"/>
          </a:p>
        </p:txBody>
      </p:sp>
      <p:pic>
        <p:nvPicPr>
          <p:cNvPr id="5" name="4 İçerik Yer Tutucusu"/>
          <p:cNvPicPr>
            <a:picLocks noGrp="1"/>
          </p:cNvPicPr>
          <p:nvPr>
            <p:ph idx="1"/>
          </p:nvPr>
        </p:nvPicPr>
        <p:blipFill>
          <a:blip r:embed="rId2">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357158" y="1643050"/>
            <a:ext cx="8501122" cy="4857784"/>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724648"/>
          </a:xfrm>
        </p:spPr>
        <p:txBody>
          <a:bodyPr>
            <a:normAutofit fontScale="90000"/>
          </a:bodyPr>
          <a:lstStyle/>
          <a:p>
            <a:r>
              <a:rPr lang="tr-TR" sz="3200" dirty="0" smtClean="0"/>
              <a:t>2017 Kasım Özel Sektörün Yurt Dışından Sağladığı Kredi Borcu Gelişmeleri</a:t>
            </a:r>
            <a:endParaRPr lang="tr-TR" sz="3200" dirty="0"/>
          </a:p>
        </p:txBody>
      </p:sp>
      <p:sp>
        <p:nvSpPr>
          <p:cNvPr id="3" name="2 İçerik Yer Tutucusu"/>
          <p:cNvSpPr>
            <a:spLocks noGrp="1"/>
          </p:cNvSpPr>
          <p:nvPr>
            <p:ph idx="1"/>
          </p:nvPr>
        </p:nvSpPr>
        <p:spPr>
          <a:xfrm>
            <a:off x="285720" y="1643050"/>
            <a:ext cx="8643998" cy="4929222"/>
          </a:xfrm>
        </p:spPr>
        <p:txBody>
          <a:bodyPr>
            <a:normAutofit fontScale="85000" lnSpcReduction="20000"/>
          </a:bodyPr>
          <a:lstStyle/>
          <a:p>
            <a:pPr algn="just"/>
            <a:r>
              <a:rPr lang="tr-TR" dirty="0" smtClean="0"/>
              <a:t>2017 yılı Kasım sonu itibarıyla özel sektörün yurt dışından sağladığı uzun vadeli kredi borcu 2016 yılsonuna göre%7,3 (~14,8 milyar dolar) artarak yaklaşık 217,7 milyar ABD doları olmuştur. </a:t>
            </a:r>
          </a:p>
          <a:p>
            <a:pPr algn="just"/>
            <a:r>
              <a:rPr lang="tr-TR" dirty="0" smtClean="0"/>
              <a:t>Aynı dönemde kısa vadeli kredi borcu ise %31,3’lük bir artışla 18,8 milyar ABD doları seviyesine yükselmiştir. </a:t>
            </a:r>
          </a:p>
          <a:p>
            <a:pPr algn="just"/>
            <a:r>
              <a:rPr lang="tr-TR" dirty="0" smtClean="0"/>
              <a:t>Böylelikle toplam kredi borcu yaklaşık 19,3milyar ABD doları artarak 236,6 milyar ABD doları seviyesinde gerçekleşmiştir.</a:t>
            </a:r>
          </a:p>
          <a:p>
            <a:pPr algn="just"/>
            <a:r>
              <a:rPr lang="tr-TR" dirty="0" smtClean="0"/>
              <a:t>Özel sektörün yurt dışından sağladığı uzun vadeli kredi borcunun borçluya göre dağılımı incelendiğinde, finansal kesimin kredi borcunun (%50,8), finansal olmayan kesimin kredi borcundan (%49,2) daha fazla olduğu görülmektedir.</a:t>
            </a:r>
          </a:p>
          <a:p>
            <a:pPr algn="just"/>
            <a:r>
              <a:rPr lang="tr-TR" dirty="0" smtClean="0"/>
              <a:t>Özel sektörün yurt dışından sağladığı kısa vadeli kredi borcunun borçluya göre dağılımı incelendiğinde, borcun tamamına yakınının finansal kesime ait olduğu görülmektedir. </a:t>
            </a:r>
          </a:p>
          <a:p>
            <a:pPr algn="just"/>
            <a:r>
              <a:rPr lang="tr-TR" dirty="0" smtClean="0"/>
              <a:t>Finansal kuruluşların kredi borcunun toplam kısa vadeli borçlar içindeki payı %78 iken finansal olmayan kesimin payı %22’dir.</a:t>
            </a:r>
          </a:p>
          <a:p>
            <a:pPr algn="just"/>
            <a:endParaRPr lang="tr-TR"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www.tcmb.gov.tr/wps/wcm/connect/99440a67-cb30-4a2e-a0c8-93316e33add9/m3_TR_v3.png?MOD=AJPERES&amp;CACHEID=ROOTWORKSPACE-99440a67-cb30-4a2e-a0c8-93316e33add9-m5RqztL"/>
          <p:cNvPicPr>
            <a:picLocks noChangeAspect="1" noChangeArrowheads="1"/>
          </p:cNvPicPr>
          <p:nvPr/>
        </p:nvPicPr>
        <p:blipFill>
          <a:blip r:embed="rId2"/>
          <a:srcRect/>
          <a:stretch>
            <a:fillRect/>
          </a:stretch>
        </p:blipFill>
        <p:spPr bwMode="auto">
          <a:xfrm>
            <a:off x="194245" y="500042"/>
            <a:ext cx="8664035" cy="607223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www.tcmb.gov.tr/wps/wcm/connect/612703b1-22d0-4389-b1aa-d60507b7f01c/Veriler_YeniFormat_TR_v3.png?MOD=AJPERES&amp;CACHEID=ROOTWORKSPACE-612703b1-22d0-4389-b1aa-d60507b7f01c-m5X0tyL"/>
          <p:cNvPicPr>
            <a:picLocks noChangeAspect="1" noChangeArrowheads="1"/>
          </p:cNvPicPr>
          <p:nvPr/>
        </p:nvPicPr>
        <p:blipFill>
          <a:blip r:embed="rId2"/>
          <a:srcRect/>
          <a:stretch>
            <a:fillRect/>
          </a:stretch>
        </p:blipFill>
        <p:spPr bwMode="auto">
          <a:xfrm>
            <a:off x="214282" y="785794"/>
            <a:ext cx="8731756" cy="571504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www.tcmb.gov.tr/wps/wcm/connect/7af8c051-59db-4198-a2ca-193cbb1336da/Yurti%C3%A7i+yerle%C5%9Fikler+TR.png?MOD=AJPERES&amp;CACHEID=ROOTWORKSPACE-7af8c051-59db-4198-a2ca-193cbb1336da-m5Rquy7"/>
          <p:cNvPicPr>
            <a:picLocks noChangeAspect="1" noChangeArrowheads="1"/>
          </p:cNvPicPr>
          <p:nvPr/>
        </p:nvPicPr>
        <p:blipFill>
          <a:blip r:embed="rId2"/>
          <a:srcRect/>
          <a:stretch>
            <a:fillRect/>
          </a:stretch>
        </p:blipFill>
        <p:spPr bwMode="auto">
          <a:xfrm>
            <a:off x="214282" y="785794"/>
            <a:ext cx="8620132" cy="5643602"/>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p:txBody>
          <a:bodyPr>
            <a:normAutofit/>
          </a:bodyPr>
          <a:lstStyle/>
          <a:p>
            <a:r>
              <a:rPr lang="tr-TR" sz="6000" dirty="0" smtClean="0"/>
              <a:t>MALATYA EKONOMİSİ</a:t>
            </a:r>
            <a:endParaRPr lang="tr-TR" sz="6000" dirty="0"/>
          </a:p>
        </p:txBody>
      </p:sp>
    </p:spTree>
    <p:extLst>
      <p:ext uri="{BB962C8B-B14F-4D97-AF65-F5344CB8AC3E}">
        <p14:creationId xmlns:p14="http://schemas.microsoft.com/office/powerpoint/2010/main" xmlns="" val="2305092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305800" cy="510334"/>
          </a:xfrm>
        </p:spPr>
        <p:txBody>
          <a:bodyPr>
            <a:normAutofit fontScale="90000"/>
          </a:bodyPr>
          <a:lstStyle/>
          <a:p>
            <a:r>
              <a:rPr lang="tr-TR" dirty="0" smtClean="0"/>
              <a:t>İhracat (Bin Dolar)</a:t>
            </a:r>
            <a:endParaRPr lang="tr-TR" dirty="0"/>
          </a:p>
        </p:txBody>
      </p:sp>
      <p:graphicFrame>
        <p:nvGraphicFramePr>
          <p:cNvPr id="5" name="4 Tablo"/>
          <p:cNvGraphicFramePr>
            <a:graphicFrameLocks noGrp="1"/>
          </p:cNvGraphicFramePr>
          <p:nvPr/>
        </p:nvGraphicFramePr>
        <p:xfrm>
          <a:off x="428596" y="1328257"/>
          <a:ext cx="8286808" cy="5029700"/>
        </p:xfrm>
        <a:graphic>
          <a:graphicData uri="http://schemas.openxmlformats.org/drawingml/2006/table">
            <a:tbl>
              <a:tblPr/>
              <a:tblGrid>
                <a:gridCol w="4303325"/>
                <a:gridCol w="1395673"/>
                <a:gridCol w="1337520"/>
                <a:gridCol w="1250290"/>
              </a:tblGrid>
              <a:tr h="193450">
                <a:tc>
                  <a:txBody>
                    <a:bodyPr/>
                    <a:lstStyle/>
                    <a:p>
                      <a:pPr algn="l" fontAlgn="b"/>
                      <a:endParaRPr lang="tr-TR" sz="1000" b="0" i="0" u="none" strike="noStrike" dirty="0">
                        <a:solidFill>
                          <a:srgbClr val="000000"/>
                        </a:solidFill>
                        <a:latin typeface="Arial"/>
                      </a:endParaRPr>
                    </a:p>
                  </a:txBody>
                  <a:tcPr marL="9195" marR="9195" marT="9195" marB="0" anchor="b">
                    <a:lnL>
                      <a:noFill/>
                    </a:lnL>
                    <a:lnR>
                      <a:noFill/>
                    </a:lnR>
                    <a:lnT>
                      <a:noFill/>
                    </a:lnT>
                    <a:lnB>
                      <a:noFill/>
                    </a:lnB>
                  </a:tcPr>
                </a:tc>
                <a:tc gridSpan="3">
                  <a:txBody>
                    <a:bodyPr/>
                    <a:lstStyle/>
                    <a:p>
                      <a:pPr algn="ctr" fontAlgn="ctr"/>
                      <a:r>
                        <a:rPr lang="tr-TR" sz="1000" b="1" i="0" u="none" strike="noStrike">
                          <a:solidFill>
                            <a:srgbClr val="000000"/>
                          </a:solidFill>
                          <a:latin typeface="Arial"/>
                        </a:rPr>
                        <a:t>1 OCAK  -  31 OCAK</a:t>
                      </a:r>
                    </a:p>
                  </a:txBody>
                  <a:tcPr marL="9195" marR="9195" marT="9195" marB="0" anchor="ctr">
                    <a:lnL>
                      <a:noFill/>
                    </a:lnL>
                    <a:lnR>
                      <a:noFill/>
                    </a:lnR>
                    <a:lnT>
                      <a:noFill/>
                    </a:lnT>
                    <a:lnB>
                      <a:noFill/>
                    </a:lnB>
                  </a:tcPr>
                </a:tc>
                <a:tc hMerge="1">
                  <a:txBody>
                    <a:bodyPr/>
                    <a:lstStyle/>
                    <a:p>
                      <a:endParaRPr lang="tr-TR"/>
                    </a:p>
                  </a:txBody>
                  <a:tcPr/>
                </a:tc>
                <a:tc hMerge="1">
                  <a:txBody>
                    <a:bodyPr/>
                    <a:lstStyle/>
                    <a:p>
                      <a:endParaRPr lang="tr-TR"/>
                    </a:p>
                  </a:txBody>
                  <a:tcPr/>
                </a:tc>
              </a:tr>
              <a:tr h="193450">
                <a:tc>
                  <a:txBody>
                    <a:bodyPr/>
                    <a:lstStyle/>
                    <a:p>
                      <a:pPr algn="l" fontAlgn="b"/>
                      <a:r>
                        <a:rPr lang="tr-TR" sz="1000" b="1" i="0" u="none" strike="noStrike">
                          <a:solidFill>
                            <a:srgbClr val="000000"/>
                          </a:solidFill>
                          <a:latin typeface="Arial"/>
                        </a:rPr>
                        <a:t>SEKTÖR</a:t>
                      </a:r>
                    </a:p>
                  </a:txBody>
                  <a:tcPr marL="9195" marR="9195" marT="9195" marB="0" anchor="b">
                    <a:lnL>
                      <a:noFill/>
                    </a:lnL>
                    <a:lnR>
                      <a:noFill/>
                    </a:lnR>
                    <a:lnT>
                      <a:noFill/>
                    </a:lnT>
                    <a:lnB>
                      <a:noFill/>
                    </a:lnB>
                  </a:tcPr>
                </a:tc>
                <a:tc>
                  <a:txBody>
                    <a:bodyPr/>
                    <a:lstStyle/>
                    <a:p>
                      <a:pPr algn="ctr" fontAlgn="ctr"/>
                      <a:r>
                        <a:rPr lang="tr-TR" sz="1000" b="1" i="0" u="none" strike="noStrike">
                          <a:solidFill>
                            <a:srgbClr val="000000"/>
                          </a:solidFill>
                          <a:latin typeface="Arial"/>
                        </a:rPr>
                        <a:t>2017</a:t>
                      </a:r>
                    </a:p>
                  </a:txBody>
                  <a:tcPr marL="9195" marR="9195" marT="9195" marB="0" anchor="ctr">
                    <a:lnL>
                      <a:noFill/>
                    </a:lnL>
                    <a:lnR>
                      <a:noFill/>
                    </a:lnR>
                    <a:lnT>
                      <a:noFill/>
                    </a:lnT>
                    <a:lnB>
                      <a:noFill/>
                    </a:lnB>
                  </a:tcPr>
                </a:tc>
                <a:tc>
                  <a:txBody>
                    <a:bodyPr/>
                    <a:lstStyle/>
                    <a:p>
                      <a:pPr algn="ctr" fontAlgn="ctr"/>
                      <a:r>
                        <a:rPr lang="tr-TR" sz="1000" b="1" i="0" u="none" strike="noStrike">
                          <a:solidFill>
                            <a:srgbClr val="000000"/>
                          </a:solidFill>
                          <a:latin typeface="Arial"/>
                        </a:rPr>
                        <a:t>2018</a:t>
                      </a:r>
                    </a:p>
                  </a:txBody>
                  <a:tcPr marL="9195" marR="9195" marT="9195" marB="0" anchor="ctr">
                    <a:lnL>
                      <a:noFill/>
                    </a:lnL>
                    <a:lnR>
                      <a:noFill/>
                    </a:lnR>
                    <a:lnT>
                      <a:noFill/>
                    </a:lnT>
                    <a:lnB>
                      <a:noFill/>
                    </a:lnB>
                  </a:tcPr>
                </a:tc>
                <a:tc>
                  <a:txBody>
                    <a:bodyPr/>
                    <a:lstStyle/>
                    <a:p>
                      <a:pPr algn="ctr" fontAlgn="ctr"/>
                      <a:r>
                        <a:rPr lang="tr-TR" sz="1000" b="1" i="0" u="none" strike="noStrike">
                          <a:solidFill>
                            <a:srgbClr val="000000"/>
                          </a:solidFill>
                          <a:latin typeface="Arial"/>
                        </a:rPr>
                        <a:t>DEĞ.</a:t>
                      </a:r>
                    </a:p>
                  </a:txBody>
                  <a:tcPr marL="9195" marR="9195" marT="9195" marB="0" anchor="ctr">
                    <a:lnL>
                      <a:noFill/>
                    </a:lnL>
                    <a:lnR>
                      <a:noFill/>
                    </a:lnR>
                    <a:lnT>
                      <a:noFill/>
                    </a:lnT>
                    <a:lnB>
                      <a:noFill/>
                    </a:lnB>
                  </a:tcPr>
                </a:tc>
              </a:tr>
              <a:tr h="193450">
                <a:tc>
                  <a:txBody>
                    <a:bodyPr/>
                    <a:lstStyle/>
                    <a:p>
                      <a:pPr algn="l" fontAlgn="b"/>
                      <a:r>
                        <a:rPr lang="tr-TR" sz="1000" b="0" i="0" u="none" strike="noStrike">
                          <a:solidFill>
                            <a:srgbClr val="000000"/>
                          </a:solidFill>
                          <a:latin typeface="Arial"/>
                        </a:rPr>
                        <a:t> Çelik</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0,99</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14,99</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1413,89%</a:t>
                      </a:r>
                    </a:p>
                  </a:txBody>
                  <a:tcPr marL="9195" marR="9195" marT="9195" marB="0" anchor="b">
                    <a:lnL>
                      <a:noFill/>
                    </a:lnL>
                    <a:lnR>
                      <a:noFill/>
                    </a:lnR>
                    <a:lnT>
                      <a:noFill/>
                    </a:lnT>
                    <a:lnB>
                      <a:noFill/>
                    </a:lnB>
                  </a:tcPr>
                </a:tc>
              </a:tr>
              <a:tr h="193450">
                <a:tc>
                  <a:txBody>
                    <a:bodyPr/>
                    <a:lstStyle/>
                    <a:p>
                      <a:pPr algn="l" fontAlgn="b"/>
                      <a:r>
                        <a:rPr lang="tr-TR" sz="1000" b="0" i="0" u="none" strike="noStrike">
                          <a:solidFill>
                            <a:srgbClr val="000000"/>
                          </a:solidFill>
                          <a:latin typeface="Arial"/>
                        </a:rPr>
                        <a:t> Çimento Cam Seramik ve Toprak Ürünleri</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0,00</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18,10</a:t>
                      </a:r>
                    </a:p>
                  </a:txBody>
                  <a:tcPr marL="9195" marR="9195" marT="9195" marB="0" anchor="b">
                    <a:lnL>
                      <a:noFill/>
                    </a:lnL>
                    <a:lnR>
                      <a:noFill/>
                    </a:lnR>
                    <a:lnT>
                      <a:noFill/>
                    </a:lnT>
                    <a:lnB>
                      <a:noFill/>
                    </a:lnB>
                  </a:tcPr>
                </a:tc>
                <a:tc>
                  <a:txBody>
                    <a:bodyPr/>
                    <a:lstStyle/>
                    <a:p>
                      <a:pPr algn="l" fontAlgn="b"/>
                      <a:endParaRPr lang="tr-TR" sz="1000" b="0" i="0" u="none" strike="noStrike">
                        <a:solidFill>
                          <a:srgbClr val="000000"/>
                        </a:solidFill>
                        <a:latin typeface="Arial"/>
                      </a:endParaRPr>
                    </a:p>
                  </a:txBody>
                  <a:tcPr marL="9195" marR="9195" marT="9195" marB="0" anchor="b">
                    <a:lnL>
                      <a:noFill/>
                    </a:lnL>
                    <a:lnR>
                      <a:noFill/>
                    </a:lnR>
                    <a:lnT>
                      <a:noFill/>
                    </a:lnT>
                    <a:lnB>
                      <a:noFill/>
                    </a:lnB>
                  </a:tcPr>
                </a:tc>
              </a:tr>
              <a:tr h="193450">
                <a:tc>
                  <a:txBody>
                    <a:bodyPr/>
                    <a:lstStyle/>
                    <a:p>
                      <a:pPr algn="l" fontAlgn="b"/>
                      <a:r>
                        <a:rPr lang="tr-TR" sz="1000" b="0" i="0" u="none" strike="noStrike">
                          <a:solidFill>
                            <a:srgbClr val="000000"/>
                          </a:solidFill>
                          <a:latin typeface="Arial"/>
                        </a:rPr>
                        <a:t> Demir ve Demir Dışı Metaller </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110,29</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232,34</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110,66%</a:t>
                      </a:r>
                    </a:p>
                  </a:txBody>
                  <a:tcPr marL="9195" marR="9195" marT="9195" marB="0" anchor="b">
                    <a:lnL>
                      <a:noFill/>
                    </a:lnL>
                    <a:lnR>
                      <a:noFill/>
                    </a:lnR>
                    <a:lnT>
                      <a:noFill/>
                    </a:lnT>
                    <a:lnB>
                      <a:noFill/>
                    </a:lnB>
                  </a:tcPr>
                </a:tc>
              </a:tr>
              <a:tr h="193450">
                <a:tc>
                  <a:txBody>
                    <a:bodyPr/>
                    <a:lstStyle/>
                    <a:p>
                      <a:pPr algn="l" fontAlgn="b"/>
                      <a:r>
                        <a:rPr lang="tr-TR" sz="1000" b="0" i="0" u="none" strike="noStrike">
                          <a:solidFill>
                            <a:srgbClr val="000000"/>
                          </a:solidFill>
                          <a:latin typeface="Arial"/>
                        </a:rPr>
                        <a:t> Deri ve Deri Mamulleri </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2,78</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3,56</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28,31%</a:t>
                      </a:r>
                    </a:p>
                  </a:txBody>
                  <a:tcPr marL="9195" marR="9195" marT="9195" marB="0" anchor="b">
                    <a:lnL>
                      <a:noFill/>
                    </a:lnL>
                    <a:lnR>
                      <a:noFill/>
                    </a:lnR>
                    <a:lnT>
                      <a:noFill/>
                    </a:lnT>
                    <a:lnB>
                      <a:noFill/>
                    </a:lnB>
                  </a:tcPr>
                </a:tc>
              </a:tr>
              <a:tr h="193450">
                <a:tc>
                  <a:txBody>
                    <a:bodyPr/>
                    <a:lstStyle/>
                    <a:p>
                      <a:pPr algn="l" fontAlgn="b"/>
                      <a:r>
                        <a:rPr lang="tr-TR" sz="1000" b="0" i="0" u="none" strike="noStrike">
                          <a:solidFill>
                            <a:srgbClr val="000000"/>
                          </a:solidFill>
                          <a:latin typeface="Arial"/>
                        </a:rPr>
                        <a:t> Diğer Sanayi Ürünleri</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0,00</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0,00</a:t>
                      </a:r>
                    </a:p>
                  </a:txBody>
                  <a:tcPr marL="9195" marR="9195" marT="9195" marB="0" anchor="b">
                    <a:lnL>
                      <a:noFill/>
                    </a:lnL>
                    <a:lnR>
                      <a:noFill/>
                    </a:lnR>
                    <a:lnT>
                      <a:noFill/>
                    </a:lnT>
                    <a:lnB>
                      <a:noFill/>
                    </a:lnB>
                  </a:tcPr>
                </a:tc>
                <a:tc>
                  <a:txBody>
                    <a:bodyPr/>
                    <a:lstStyle/>
                    <a:p>
                      <a:pPr algn="l" fontAlgn="b"/>
                      <a:endParaRPr lang="tr-TR" sz="1000" b="0" i="0" u="none" strike="noStrike">
                        <a:solidFill>
                          <a:srgbClr val="000000"/>
                        </a:solidFill>
                        <a:latin typeface="Arial"/>
                      </a:endParaRPr>
                    </a:p>
                  </a:txBody>
                  <a:tcPr marL="9195" marR="9195" marT="9195" marB="0" anchor="b">
                    <a:lnL>
                      <a:noFill/>
                    </a:lnL>
                    <a:lnR>
                      <a:noFill/>
                    </a:lnR>
                    <a:lnT>
                      <a:noFill/>
                    </a:lnT>
                    <a:lnB>
                      <a:noFill/>
                    </a:lnB>
                  </a:tcPr>
                </a:tc>
              </a:tr>
              <a:tr h="193450">
                <a:tc>
                  <a:txBody>
                    <a:bodyPr/>
                    <a:lstStyle/>
                    <a:p>
                      <a:pPr algn="l" fontAlgn="b"/>
                      <a:r>
                        <a:rPr lang="tr-TR" sz="1000" b="0" i="0" u="none" strike="noStrike">
                          <a:solidFill>
                            <a:srgbClr val="000000"/>
                          </a:solidFill>
                          <a:latin typeface="Arial"/>
                        </a:rPr>
                        <a:t> Elektrik Elektronik ve Hizmet</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512,17</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401,23</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-21,66%</a:t>
                      </a:r>
                    </a:p>
                  </a:txBody>
                  <a:tcPr marL="9195" marR="9195" marT="9195" marB="0" anchor="b">
                    <a:lnL>
                      <a:noFill/>
                    </a:lnL>
                    <a:lnR>
                      <a:noFill/>
                    </a:lnR>
                    <a:lnT>
                      <a:noFill/>
                    </a:lnT>
                    <a:lnB>
                      <a:noFill/>
                    </a:lnB>
                  </a:tcPr>
                </a:tc>
              </a:tr>
              <a:tr h="193450">
                <a:tc>
                  <a:txBody>
                    <a:bodyPr/>
                    <a:lstStyle/>
                    <a:p>
                      <a:pPr algn="l" fontAlgn="b"/>
                      <a:r>
                        <a:rPr lang="tr-TR" sz="1000" b="0" i="0" u="none" strike="noStrike">
                          <a:solidFill>
                            <a:srgbClr val="000000"/>
                          </a:solidFill>
                          <a:latin typeface="Arial"/>
                        </a:rPr>
                        <a:t> Fındık ve Mamulleri </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327,10</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233,49</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-28,62%</a:t>
                      </a:r>
                    </a:p>
                  </a:txBody>
                  <a:tcPr marL="9195" marR="9195" marT="9195" marB="0" anchor="b">
                    <a:lnL>
                      <a:noFill/>
                    </a:lnL>
                    <a:lnR>
                      <a:noFill/>
                    </a:lnR>
                    <a:lnT>
                      <a:noFill/>
                    </a:lnT>
                    <a:lnB>
                      <a:noFill/>
                    </a:lnB>
                  </a:tcPr>
                </a:tc>
              </a:tr>
              <a:tr h="193450">
                <a:tc>
                  <a:txBody>
                    <a:bodyPr/>
                    <a:lstStyle/>
                    <a:p>
                      <a:pPr algn="l" fontAlgn="b"/>
                      <a:r>
                        <a:rPr lang="tr-TR" sz="1000" b="0" i="0" u="none" strike="noStrike">
                          <a:solidFill>
                            <a:srgbClr val="000000"/>
                          </a:solidFill>
                          <a:latin typeface="Arial"/>
                        </a:rPr>
                        <a:t> Halı </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0,00</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24,41</a:t>
                      </a:r>
                    </a:p>
                  </a:txBody>
                  <a:tcPr marL="9195" marR="9195" marT="9195" marB="0" anchor="b">
                    <a:lnL>
                      <a:noFill/>
                    </a:lnL>
                    <a:lnR>
                      <a:noFill/>
                    </a:lnR>
                    <a:lnT>
                      <a:noFill/>
                    </a:lnT>
                    <a:lnB>
                      <a:noFill/>
                    </a:lnB>
                  </a:tcPr>
                </a:tc>
                <a:tc>
                  <a:txBody>
                    <a:bodyPr/>
                    <a:lstStyle/>
                    <a:p>
                      <a:pPr algn="l" fontAlgn="b"/>
                      <a:endParaRPr lang="tr-TR" sz="1000" b="0" i="0" u="none" strike="noStrike">
                        <a:solidFill>
                          <a:srgbClr val="000000"/>
                        </a:solidFill>
                        <a:latin typeface="Arial"/>
                      </a:endParaRPr>
                    </a:p>
                  </a:txBody>
                  <a:tcPr marL="9195" marR="9195" marT="9195" marB="0" anchor="b">
                    <a:lnL>
                      <a:noFill/>
                    </a:lnL>
                    <a:lnR>
                      <a:noFill/>
                    </a:lnR>
                    <a:lnT>
                      <a:noFill/>
                    </a:lnT>
                    <a:lnB>
                      <a:noFill/>
                    </a:lnB>
                  </a:tcPr>
                </a:tc>
              </a:tr>
              <a:tr h="193450">
                <a:tc>
                  <a:txBody>
                    <a:bodyPr/>
                    <a:lstStyle/>
                    <a:p>
                      <a:pPr algn="l" fontAlgn="b"/>
                      <a:r>
                        <a:rPr lang="tr-TR" sz="1000" b="0" i="0" u="none" strike="noStrike" dirty="0">
                          <a:solidFill>
                            <a:srgbClr val="FF0000"/>
                          </a:solidFill>
                          <a:latin typeface="Arial"/>
                        </a:rPr>
                        <a:t> </a:t>
                      </a:r>
                      <a:r>
                        <a:rPr lang="tr-TR" sz="1000" b="0" i="0" u="none" strike="noStrike" dirty="0" err="1">
                          <a:solidFill>
                            <a:srgbClr val="FF0000"/>
                          </a:solidFill>
                          <a:latin typeface="Arial"/>
                        </a:rPr>
                        <a:t>Hazırgiyim</a:t>
                      </a:r>
                      <a:r>
                        <a:rPr lang="tr-TR" sz="1000" b="0" i="0" u="none" strike="noStrike" dirty="0">
                          <a:solidFill>
                            <a:srgbClr val="FF0000"/>
                          </a:solidFill>
                          <a:latin typeface="Arial"/>
                        </a:rPr>
                        <a:t> ve Konfeksiyon </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FF0000"/>
                          </a:solidFill>
                          <a:latin typeface="Arial"/>
                        </a:rPr>
                        <a:t>10.715,96</a:t>
                      </a:r>
                    </a:p>
                  </a:txBody>
                  <a:tcPr marL="9195" marR="9195" marT="9195" marB="0" anchor="b">
                    <a:lnL>
                      <a:noFill/>
                    </a:lnL>
                    <a:lnR>
                      <a:noFill/>
                    </a:lnR>
                    <a:lnT>
                      <a:noFill/>
                    </a:lnT>
                    <a:lnB>
                      <a:noFill/>
                    </a:lnB>
                  </a:tcPr>
                </a:tc>
                <a:tc>
                  <a:txBody>
                    <a:bodyPr/>
                    <a:lstStyle/>
                    <a:p>
                      <a:pPr algn="r" fontAlgn="b"/>
                      <a:r>
                        <a:rPr lang="tr-TR" sz="1000" b="0" i="0" u="none" strike="noStrike">
                          <a:solidFill>
                            <a:srgbClr val="FF0000"/>
                          </a:solidFill>
                          <a:latin typeface="Arial"/>
                        </a:rPr>
                        <a:t>10.448,61</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FF0000"/>
                          </a:solidFill>
                          <a:latin typeface="Arial"/>
                        </a:rPr>
                        <a:t>-2,49%</a:t>
                      </a:r>
                    </a:p>
                  </a:txBody>
                  <a:tcPr marL="9195" marR="9195" marT="9195" marB="0" anchor="b">
                    <a:lnL>
                      <a:noFill/>
                    </a:lnL>
                    <a:lnR>
                      <a:noFill/>
                    </a:lnR>
                    <a:lnT>
                      <a:noFill/>
                    </a:lnT>
                    <a:lnB>
                      <a:noFill/>
                    </a:lnB>
                  </a:tcPr>
                </a:tc>
              </a:tr>
              <a:tr h="193450">
                <a:tc>
                  <a:txBody>
                    <a:bodyPr/>
                    <a:lstStyle/>
                    <a:p>
                      <a:pPr algn="l" fontAlgn="b"/>
                      <a:r>
                        <a:rPr lang="tr-TR" sz="1000" b="0" i="0" u="none" strike="noStrike">
                          <a:solidFill>
                            <a:srgbClr val="000000"/>
                          </a:solidFill>
                          <a:latin typeface="Arial"/>
                        </a:rPr>
                        <a:t> Hububat, Bakliyat, Yağlı Tohumlar ve Mamulleri </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000000"/>
                          </a:solidFill>
                          <a:latin typeface="Arial"/>
                        </a:rPr>
                        <a:t>774,71</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000000"/>
                          </a:solidFill>
                          <a:latin typeface="Arial"/>
                        </a:rPr>
                        <a:t>660,04</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-14,80%</a:t>
                      </a:r>
                    </a:p>
                  </a:txBody>
                  <a:tcPr marL="9195" marR="9195" marT="9195" marB="0" anchor="b">
                    <a:lnL>
                      <a:noFill/>
                    </a:lnL>
                    <a:lnR>
                      <a:noFill/>
                    </a:lnR>
                    <a:lnT>
                      <a:noFill/>
                    </a:lnT>
                    <a:lnB>
                      <a:noFill/>
                    </a:lnB>
                  </a:tcPr>
                </a:tc>
              </a:tr>
              <a:tr h="193450">
                <a:tc>
                  <a:txBody>
                    <a:bodyPr/>
                    <a:lstStyle/>
                    <a:p>
                      <a:pPr algn="l" fontAlgn="b"/>
                      <a:r>
                        <a:rPr lang="tr-TR" sz="1000" b="0" i="0" u="none" strike="noStrike">
                          <a:solidFill>
                            <a:srgbClr val="000000"/>
                          </a:solidFill>
                          <a:latin typeface="Arial"/>
                        </a:rPr>
                        <a:t> İklimlendirme Sanayii</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0,77</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95,61</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12322,53%</a:t>
                      </a:r>
                    </a:p>
                  </a:txBody>
                  <a:tcPr marL="9195" marR="9195" marT="9195" marB="0" anchor="b">
                    <a:lnL>
                      <a:noFill/>
                    </a:lnL>
                    <a:lnR>
                      <a:noFill/>
                    </a:lnR>
                    <a:lnT>
                      <a:noFill/>
                    </a:lnT>
                    <a:lnB>
                      <a:noFill/>
                    </a:lnB>
                  </a:tcPr>
                </a:tc>
              </a:tr>
              <a:tr h="193450">
                <a:tc>
                  <a:txBody>
                    <a:bodyPr/>
                    <a:lstStyle/>
                    <a:p>
                      <a:pPr algn="l" fontAlgn="b"/>
                      <a:r>
                        <a:rPr lang="tr-TR" sz="1000" b="0" i="0" u="none" strike="noStrike" dirty="0">
                          <a:solidFill>
                            <a:srgbClr val="000000"/>
                          </a:solidFill>
                          <a:latin typeface="Arial"/>
                        </a:rPr>
                        <a:t> Kimyevi Maddeler ve Mamulleri  </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238,78</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378,46</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58,50%</a:t>
                      </a:r>
                    </a:p>
                  </a:txBody>
                  <a:tcPr marL="9195" marR="9195" marT="9195" marB="0" anchor="b">
                    <a:lnL>
                      <a:noFill/>
                    </a:lnL>
                    <a:lnR>
                      <a:noFill/>
                    </a:lnR>
                    <a:lnT>
                      <a:noFill/>
                    </a:lnT>
                    <a:lnB>
                      <a:noFill/>
                    </a:lnB>
                  </a:tcPr>
                </a:tc>
              </a:tr>
              <a:tr h="193450">
                <a:tc>
                  <a:txBody>
                    <a:bodyPr/>
                    <a:lstStyle/>
                    <a:p>
                      <a:pPr algn="l" fontAlgn="b"/>
                      <a:r>
                        <a:rPr lang="tr-TR" sz="1000" b="0" i="0" u="none" strike="noStrike" dirty="0">
                          <a:solidFill>
                            <a:srgbClr val="FF0000"/>
                          </a:solidFill>
                          <a:latin typeface="Arial"/>
                        </a:rPr>
                        <a:t> Kuru Meyve ve Mamulleri  </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FF0000"/>
                          </a:solidFill>
                          <a:latin typeface="Arial"/>
                        </a:rPr>
                        <a:t>12.945,01</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FF0000"/>
                          </a:solidFill>
                          <a:latin typeface="Arial"/>
                        </a:rPr>
                        <a:t>13.663,70</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FF0000"/>
                          </a:solidFill>
                          <a:latin typeface="Arial"/>
                        </a:rPr>
                        <a:t>5,55%</a:t>
                      </a:r>
                    </a:p>
                  </a:txBody>
                  <a:tcPr marL="9195" marR="9195" marT="9195" marB="0" anchor="b">
                    <a:lnL>
                      <a:noFill/>
                    </a:lnL>
                    <a:lnR>
                      <a:noFill/>
                    </a:lnR>
                    <a:lnT>
                      <a:noFill/>
                    </a:lnT>
                    <a:lnB>
                      <a:noFill/>
                    </a:lnB>
                  </a:tcPr>
                </a:tc>
              </a:tr>
              <a:tr h="193450">
                <a:tc>
                  <a:txBody>
                    <a:bodyPr/>
                    <a:lstStyle/>
                    <a:p>
                      <a:pPr algn="l" fontAlgn="b"/>
                      <a:r>
                        <a:rPr lang="tr-TR" sz="1000" b="0" i="0" u="none" strike="noStrike">
                          <a:solidFill>
                            <a:srgbClr val="000000"/>
                          </a:solidFill>
                          <a:latin typeface="Arial"/>
                        </a:rPr>
                        <a:t> Madencilik Ürünleri</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97,85</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201,54</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105,97%</a:t>
                      </a:r>
                    </a:p>
                  </a:txBody>
                  <a:tcPr marL="9195" marR="9195" marT="9195" marB="0" anchor="b">
                    <a:lnL>
                      <a:noFill/>
                    </a:lnL>
                    <a:lnR>
                      <a:noFill/>
                    </a:lnR>
                    <a:lnT>
                      <a:noFill/>
                    </a:lnT>
                    <a:lnB>
                      <a:noFill/>
                    </a:lnB>
                  </a:tcPr>
                </a:tc>
              </a:tr>
              <a:tr h="193450">
                <a:tc>
                  <a:txBody>
                    <a:bodyPr/>
                    <a:lstStyle/>
                    <a:p>
                      <a:pPr algn="l" fontAlgn="b"/>
                      <a:r>
                        <a:rPr lang="tr-TR" sz="1000" b="0" i="0" u="none" strike="noStrike">
                          <a:solidFill>
                            <a:srgbClr val="000000"/>
                          </a:solidFill>
                          <a:latin typeface="Arial"/>
                        </a:rPr>
                        <a:t> Makine ve Aksamları</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178,37</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179,63</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0,71%</a:t>
                      </a:r>
                    </a:p>
                  </a:txBody>
                  <a:tcPr marL="9195" marR="9195" marT="9195" marB="0" anchor="b">
                    <a:lnL>
                      <a:noFill/>
                    </a:lnL>
                    <a:lnR>
                      <a:noFill/>
                    </a:lnR>
                    <a:lnT>
                      <a:noFill/>
                    </a:lnT>
                    <a:lnB>
                      <a:noFill/>
                    </a:lnB>
                  </a:tcPr>
                </a:tc>
              </a:tr>
              <a:tr h="193450">
                <a:tc>
                  <a:txBody>
                    <a:bodyPr/>
                    <a:lstStyle/>
                    <a:p>
                      <a:pPr algn="l" fontAlgn="b"/>
                      <a:r>
                        <a:rPr lang="tr-TR" sz="1000" b="0" i="0" u="none" strike="noStrike">
                          <a:solidFill>
                            <a:srgbClr val="000000"/>
                          </a:solidFill>
                          <a:latin typeface="Arial"/>
                        </a:rPr>
                        <a:t> Meyve Sebze Mamulleri </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239,83</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325,99</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35,93%</a:t>
                      </a:r>
                    </a:p>
                  </a:txBody>
                  <a:tcPr marL="9195" marR="9195" marT="9195" marB="0" anchor="b">
                    <a:lnL>
                      <a:noFill/>
                    </a:lnL>
                    <a:lnR>
                      <a:noFill/>
                    </a:lnR>
                    <a:lnT>
                      <a:noFill/>
                    </a:lnT>
                    <a:lnB>
                      <a:noFill/>
                    </a:lnB>
                  </a:tcPr>
                </a:tc>
              </a:tr>
              <a:tr h="193450">
                <a:tc>
                  <a:txBody>
                    <a:bodyPr/>
                    <a:lstStyle/>
                    <a:p>
                      <a:pPr algn="l" fontAlgn="b"/>
                      <a:r>
                        <a:rPr lang="tr-TR" sz="1000" b="0" i="0" u="none" strike="noStrike">
                          <a:solidFill>
                            <a:srgbClr val="000000"/>
                          </a:solidFill>
                          <a:latin typeface="Arial"/>
                        </a:rPr>
                        <a:t> Mobilya,Kağıt ve Orman Ürünleri</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206,83</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180,61</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-12,67%</a:t>
                      </a:r>
                    </a:p>
                  </a:txBody>
                  <a:tcPr marL="9195" marR="9195" marT="9195" marB="0" anchor="b">
                    <a:lnL>
                      <a:noFill/>
                    </a:lnL>
                    <a:lnR>
                      <a:noFill/>
                    </a:lnR>
                    <a:lnT>
                      <a:noFill/>
                    </a:lnT>
                    <a:lnB>
                      <a:noFill/>
                    </a:lnB>
                  </a:tcPr>
                </a:tc>
              </a:tr>
              <a:tr h="193450">
                <a:tc>
                  <a:txBody>
                    <a:bodyPr/>
                    <a:lstStyle/>
                    <a:p>
                      <a:pPr algn="l" fontAlgn="b"/>
                      <a:r>
                        <a:rPr lang="tr-TR" sz="1000" b="0" i="0" u="none" strike="noStrike">
                          <a:solidFill>
                            <a:srgbClr val="000000"/>
                          </a:solidFill>
                          <a:latin typeface="Arial"/>
                        </a:rPr>
                        <a:t> Mücevher</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0,00</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0,00</a:t>
                      </a:r>
                    </a:p>
                  </a:txBody>
                  <a:tcPr marL="9195" marR="9195" marT="9195" marB="0" anchor="b">
                    <a:lnL>
                      <a:noFill/>
                    </a:lnL>
                    <a:lnR>
                      <a:noFill/>
                    </a:lnR>
                    <a:lnT>
                      <a:noFill/>
                    </a:lnT>
                    <a:lnB>
                      <a:noFill/>
                    </a:lnB>
                  </a:tcPr>
                </a:tc>
                <a:tc>
                  <a:txBody>
                    <a:bodyPr/>
                    <a:lstStyle/>
                    <a:p>
                      <a:pPr algn="l" fontAlgn="b"/>
                      <a:endParaRPr lang="tr-TR" sz="1000" b="0" i="0" u="none" strike="noStrike">
                        <a:solidFill>
                          <a:srgbClr val="000000"/>
                        </a:solidFill>
                        <a:latin typeface="Arial"/>
                      </a:endParaRPr>
                    </a:p>
                  </a:txBody>
                  <a:tcPr marL="9195" marR="9195" marT="9195" marB="0" anchor="b">
                    <a:lnL>
                      <a:noFill/>
                    </a:lnL>
                    <a:lnR>
                      <a:noFill/>
                    </a:lnR>
                    <a:lnT>
                      <a:noFill/>
                    </a:lnT>
                    <a:lnB>
                      <a:noFill/>
                    </a:lnB>
                  </a:tcPr>
                </a:tc>
              </a:tr>
              <a:tr h="193450">
                <a:tc>
                  <a:txBody>
                    <a:bodyPr/>
                    <a:lstStyle/>
                    <a:p>
                      <a:pPr algn="l" fontAlgn="b"/>
                      <a:r>
                        <a:rPr lang="tr-TR" sz="1000" b="0" i="0" u="none" strike="noStrike">
                          <a:solidFill>
                            <a:srgbClr val="000000"/>
                          </a:solidFill>
                          <a:latin typeface="Arial"/>
                        </a:rPr>
                        <a:t> Otomotiv Endüstrisi</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3,16</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3,07</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-2,68%</a:t>
                      </a:r>
                    </a:p>
                  </a:txBody>
                  <a:tcPr marL="9195" marR="9195" marT="9195" marB="0" anchor="b">
                    <a:lnL>
                      <a:noFill/>
                    </a:lnL>
                    <a:lnR>
                      <a:noFill/>
                    </a:lnR>
                    <a:lnT>
                      <a:noFill/>
                    </a:lnT>
                    <a:lnB>
                      <a:noFill/>
                    </a:lnB>
                  </a:tcPr>
                </a:tc>
              </a:tr>
              <a:tr h="193450">
                <a:tc>
                  <a:txBody>
                    <a:bodyPr/>
                    <a:lstStyle/>
                    <a:p>
                      <a:pPr algn="l" fontAlgn="b"/>
                      <a:r>
                        <a:rPr lang="tr-TR" sz="1000" b="0" i="0" u="none" strike="noStrike">
                          <a:solidFill>
                            <a:srgbClr val="000000"/>
                          </a:solidFill>
                          <a:latin typeface="Arial"/>
                        </a:rPr>
                        <a:t> Savunma ve Havacılık Sanayii</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0,00</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0,00</a:t>
                      </a:r>
                    </a:p>
                  </a:txBody>
                  <a:tcPr marL="9195" marR="9195" marT="9195" marB="0" anchor="b">
                    <a:lnL>
                      <a:noFill/>
                    </a:lnL>
                    <a:lnR>
                      <a:noFill/>
                    </a:lnR>
                    <a:lnT>
                      <a:noFill/>
                    </a:lnT>
                    <a:lnB>
                      <a:noFill/>
                    </a:lnB>
                  </a:tcPr>
                </a:tc>
                <a:tc>
                  <a:txBody>
                    <a:bodyPr/>
                    <a:lstStyle/>
                    <a:p>
                      <a:pPr algn="l" fontAlgn="b"/>
                      <a:endParaRPr lang="tr-TR" sz="1000" b="0" i="0" u="none" strike="noStrike">
                        <a:solidFill>
                          <a:srgbClr val="000000"/>
                        </a:solidFill>
                        <a:latin typeface="Arial"/>
                      </a:endParaRPr>
                    </a:p>
                  </a:txBody>
                  <a:tcPr marL="9195" marR="9195" marT="9195" marB="0" anchor="b">
                    <a:lnL>
                      <a:noFill/>
                    </a:lnL>
                    <a:lnR>
                      <a:noFill/>
                    </a:lnR>
                    <a:lnT>
                      <a:noFill/>
                    </a:lnT>
                    <a:lnB>
                      <a:noFill/>
                    </a:lnB>
                  </a:tcPr>
                </a:tc>
              </a:tr>
              <a:tr h="193450">
                <a:tc>
                  <a:txBody>
                    <a:bodyPr/>
                    <a:lstStyle/>
                    <a:p>
                      <a:pPr algn="l" fontAlgn="b"/>
                      <a:r>
                        <a:rPr lang="tr-TR" sz="1000" b="0" i="0" u="none" strike="noStrike" dirty="0">
                          <a:solidFill>
                            <a:srgbClr val="FF0000"/>
                          </a:solidFill>
                          <a:latin typeface="Arial"/>
                        </a:rPr>
                        <a:t> Su Ürünleri ve Hayvansal Mamuller</a:t>
                      </a:r>
                    </a:p>
                  </a:txBody>
                  <a:tcPr marL="9195" marR="9195" marT="9195" marB="0" anchor="b">
                    <a:lnL>
                      <a:noFill/>
                    </a:lnL>
                    <a:lnR>
                      <a:noFill/>
                    </a:lnR>
                    <a:lnT>
                      <a:noFill/>
                    </a:lnT>
                    <a:lnB>
                      <a:noFill/>
                    </a:lnB>
                  </a:tcPr>
                </a:tc>
                <a:tc>
                  <a:txBody>
                    <a:bodyPr/>
                    <a:lstStyle/>
                    <a:p>
                      <a:pPr algn="r" fontAlgn="b"/>
                      <a:r>
                        <a:rPr lang="tr-TR" sz="1000" b="0" i="0" u="none" strike="noStrike">
                          <a:solidFill>
                            <a:srgbClr val="FF0000"/>
                          </a:solidFill>
                          <a:latin typeface="Arial"/>
                        </a:rPr>
                        <a:t>1.563,30</a:t>
                      </a:r>
                    </a:p>
                  </a:txBody>
                  <a:tcPr marL="9195" marR="9195" marT="9195" marB="0" anchor="b">
                    <a:lnL>
                      <a:noFill/>
                    </a:lnL>
                    <a:lnR>
                      <a:noFill/>
                    </a:lnR>
                    <a:lnT>
                      <a:noFill/>
                    </a:lnT>
                    <a:lnB>
                      <a:noFill/>
                    </a:lnB>
                  </a:tcPr>
                </a:tc>
                <a:tc>
                  <a:txBody>
                    <a:bodyPr/>
                    <a:lstStyle/>
                    <a:p>
                      <a:pPr algn="r" fontAlgn="b"/>
                      <a:r>
                        <a:rPr lang="tr-TR" sz="1000" b="0" i="0" u="none" strike="noStrike">
                          <a:solidFill>
                            <a:srgbClr val="FF0000"/>
                          </a:solidFill>
                          <a:latin typeface="Arial"/>
                        </a:rPr>
                        <a:t>1.639,34</a:t>
                      </a:r>
                    </a:p>
                  </a:txBody>
                  <a:tcPr marL="9195" marR="9195" marT="9195" marB="0" anchor="b">
                    <a:lnL>
                      <a:noFill/>
                    </a:lnL>
                    <a:lnR>
                      <a:noFill/>
                    </a:lnR>
                    <a:lnT>
                      <a:noFill/>
                    </a:lnT>
                    <a:lnB>
                      <a:noFill/>
                    </a:lnB>
                  </a:tcPr>
                </a:tc>
                <a:tc>
                  <a:txBody>
                    <a:bodyPr/>
                    <a:lstStyle/>
                    <a:p>
                      <a:pPr algn="r" fontAlgn="b"/>
                      <a:r>
                        <a:rPr lang="tr-TR" sz="1000" b="0" i="0" u="none" strike="noStrike">
                          <a:solidFill>
                            <a:srgbClr val="FF0000"/>
                          </a:solidFill>
                          <a:latin typeface="Arial"/>
                        </a:rPr>
                        <a:t>4,86%</a:t>
                      </a:r>
                    </a:p>
                  </a:txBody>
                  <a:tcPr marL="9195" marR="9195" marT="9195" marB="0" anchor="b">
                    <a:lnL>
                      <a:noFill/>
                    </a:lnL>
                    <a:lnR>
                      <a:noFill/>
                    </a:lnR>
                    <a:lnT>
                      <a:noFill/>
                    </a:lnT>
                    <a:lnB>
                      <a:noFill/>
                    </a:lnB>
                  </a:tcPr>
                </a:tc>
              </a:tr>
              <a:tr h="193450">
                <a:tc>
                  <a:txBody>
                    <a:bodyPr/>
                    <a:lstStyle/>
                    <a:p>
                      <a:pPr algn="l" fontAlgn="b"/>
                      <a:r>
                        <a:rPr lang="tr-TR" sz="1000" b="0" i="0" u="none" strike="noStrike" dirty="0">
                          <a:solidFill>
                            <a:srgbClr val="FF0000"/>
                          </a:solidFill>
                          <a:latin typeface="Arial"/>
                        </a:rPr>
                        <a:t> Tekstil ve Hammaddeleri</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FF0000"/>
                          </a:solidFill>
                          <a:latin typeface="Arial"/>
                        </a:rPr>
                        <a:t>1.455,76</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FF0000"/>
                          </a:solidFill>
                          <a:latin typeface="Arial"/>
                        </a:rPr>
                        <a:t>2.381,38</a:t>
                      </a:r>
                    </a:p>
                  </a:txBody>
                  <a:tcPr marL="9195" marR="9195" marT="9195" marB="0" anchor="b">
                    <a:lnL>
                      <a:noFill/>
                    </a:lnL>
                    <a:lnR>
                      <a:noFill/>
                    </a:lnR>
                    <a:lnT>
                      <a:noFill/>
                    </a:lnT>
                    <a:lnB>
                      <a:noFill/>
                    </a:lnB>
                  </a:tcPr>
                </a:tc>
                <a:tc>
                  <a:txBody>
                    <a:bodyPr/>
                    <a:lstStyle/>
                    <a:p>
                      <a:pPr algn="r" fontAlgn="b"/>
                      <a:r>
                        <a:rPr lang="tr-TR" sz="1000" b="0" i="0" u="none" strike="noStrike" dirty="0">
                          <a:solidFill>
                            <a:srgbClr val="FF0000"/>
                          </a:solidFill>
                          <a:latin typeface="Arial"/>
                        </a:rPr>
                        <a:t>63,58%</a:t>
                      </a:r>
                    </a:p>
                  </a:txBody>
                  <a:tcPr marL="9195" marR="9195" marT="9195" marB="0" anchor="b">
                    <a:lnL>
                      <a:noFill/>
                    </a:lnL>
                    <a:lnR>
                      <a:noFill/>
                    </a:lnR>
                    <a:lnT>
                      <a:noFill/>
                    </a:lnT>
                    <a:lnB>
                      <a:noFill/>
                    </a:lnB>
                  </a:tcPr>
                </a:tc>
              </a:tr>
              <a:tr h="193450">
                <a:tc>
                  <a:txBody>
                    <a:bodyPr/>
                    <a:lstStyle/>
                    <a:p>
                      <a:pPr algn="l" fontAlgn="b"/>
                      <a:r>
                        <a:rPr lang="tr-TR" sz="1000" b="0" i="0" u="none" strike="noStrike">
                          <a:solidFill>
                            <a:srgbClr val="000000"/>
                          </a:solidFill>
                          <a:latin typeface="Arial"/>
                        </a:rPr>
                        <a:t> Yaş Meyve ve Sebze  </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588,95</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725,36</a:t>
                      </a:r>
                    </a:p>
                  </a:txBody>
                  <a:tcPr marL="9195" marR="9195" marT="9195" marB="0" anchor="b">
                    <a:lnL>
                      <a:noFill/>
                    </a:lnL>
                    <a:lnR>
                      <a:noFill/>
                    </a:lnR>
                    <a:lnT>
                      <a:noFill/>
                    </a:lnT>
                    <a:lnB>
                      <a:noFill/>
                    </a:lnB>
                  </a:tcPr>
                </a:tc>
                <a:tc>
                  <a:txBody>
                    <a:bodyPr/>
                    <a:lstStyle/>
                    <a:p>
                      <a:pPr algn="r" fontAlgn="b"/>
                      <a:r>
                        <a:rPr lang="tr-TR" sz="1000" b="0" i="0" u="none" strike="noStrike">
                          <a:solidFill>
                            <a:srgbClr val="000000"/>
                          </a:solidFill>
                          <a:latin typeface="Arial"/>
                        </a:rPr>
                        <a:t>23,16%</a:t>
                      </a:r>
                    </a:p>
                  </a:txBody>
                  <a:tcPr marL="9195" marR="9195" marT="9195" marB="0" anchor="b">
                    <a:lnL>
                      <a:noFill/>
                    </a:lnL>
                    <a:lnR>
                      <a:noFill/>
                    </a:lnR>
                    <a:lnT>
                      <a:noFill/>
                    </a:lnT>
                    <a:lnB>
                      <a:noFill/>
                    </a:lnB>
                  </a:tcPr>
                </a:tc>
              </a:tr>
              <a:tr h="193450">
                <a:tc>
                  <a:txBody>
                    <a:bodyPr/>
                    <a:lstStyle/>
                    <a:p>
                      <a:pPr algn="l" fontAlgn="b"/>
                      <a:r>
                        <a:rPr lang="tr-TR" sz="1000" b="1" i="0" u="none" strike="noStrike">
                          <a:solidFill>
                            <a:srgbClr val="000000"/>
                          </a:solidFill>
                          <a:latin typeface="Arial"/>
                        </a:rPr>
                        <a:t>TOPLAM</a:t>
                      </a:r>
                    </a:p>
                  </a:txBody>
                  <a:tcPr marL="9195" marR="9195" marT="9195" marB="0" anchor="b">
                    <a:lnL>
                      <a:noFill/>
                    </a:lnL>
                    <a:lnR>
                      <a:noFill/>
                    </a:lnR>
                    <a:lnT>
                      <a:noFill/>
                    </a:lnT>
                    <a:lnB>
                      <a:noFill/>
                    </a:lnB>
                  </a:tcPr>
                </a:tc>
                <a:tc>
                  <a:txBody>
                    <a:bodyPr/>
                    <a:lstStyle/>
                    <a:p>
                      <a:pPr algn="r" fontAlgn="b"/>
                      <a:r>
                        <a:rPr lang="tr-TR" sz="1000" b="1" i="0" u="none" strike="noStrike">
                          <a:solidFill>
                            <a:srgbClr val="000000"/>
                          </a:solidFill>
                          <a:latin typeface="Arial"/>
                        </a:rPr>
                        <a:t>29.962,60</a:t>
                      </a:r>
                    </a:p>
                  </a:txBody>
                  <a:tcPr marL="9195" marR="9195" marT="9195" marB="0" anchor="b">
                    <a:lnL>
                      <a:noFill/>
                    </a:lnL>
                    <a:lnR>
                      <a:noFill/>
                    </a:lnR>
                    <a:lnT>
                      <a:noFill/>
                    </a:lnT>
                    <a:lnB>
                      <a:noFill/>
                    </a:lnB>
                  </a:tcPr>
                </a:tc>
                <a:tc>
                  <a:txBody>
                    <a:bodyPr/>
                    <a:lstStyle/>
                    <a:p>
                      <a:pPr algn="r" fontAlgn="b"/>
                      <a:r>
                        <a:rPr lang="tr-TR" sz="1000" b="1" i="0" u="none" strike="noStrike">
                          <a:solidFill>
                            <a:srgbClr val="000000"/>
                          </a:solidFill>
                          <a:latin typeface="Arial"/>
                        </a:rPr>
                        <a:t>31.811,48</a:t>
                      </a:r>
                    </a:p>
                  </a:txBody>
                  <a:tcPr marL="9195" marR="9195" marT="9195" marB="0" anchor="b">
                    <a:lnL>
                      <a:noFill/>
                    </a:lnL>
                    <a:lnR>
                      <a:noFill/>
                    </a:lnR>
                    <a:lnT>
                      <a:noFill/>
                    </a:lnT>
                    <a:lnB>
                      <a:noFill/>
                    </a:lnB>
                  </a:tcPr>
                </a:tc>
                <a:tc>
                  <a:txBody>
                    <a:bodyPr/>
                    <a:lstStyle/>
                    <a:p>
                      <a:pPr algn="r" fontAlgn="b"/>
                      <a:r>
                        <a:rPr lang="tr-TR" sz="1000" b="1" i="0" u="none" strike="noStrike" dirty="0">
                          <a:solidFill>
                            <a:srgbClr val="000000"/>
                          </a:solidFill>
                          <a:latin typeface="Arial"/>
                        </a:rPr>
                        <a:t>6,17%</a:t>
                      </a:r>
                    </a:p>
                  </a:txBody>
                  <a:tcPr marL="9195" marR="9195" marT="9195" marB="0" anchor="b">
                    <a:lnL>
                      <a:noFill/>
                    </a:lnL>
                    <a:lnR>
                      <a:noFill/>
                    </a:lnR>
                    <a:lnT>
                      <a:noFill/>
                    </a:lnT>
                    <a:lnB>
                      <a:noFill/>
                    </a:lnB>
                  </a:tcPr>
                </a:tc>
              </a:tr>
            </a:tbl>
          </a:graphicData>
        </a:graphic>
      </p:graphicFrame>
    </p:spTree>
    <p:extLst>
      <p:ext uri="{BB962C8B-B14F-4D97-AF65-F5344CB8AC3E}">
        <p14:creationId xmlns:p14="http://schemas.microsoft.com/office/powerpoint/2010/main" xmlns="" val="4871319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305800" cy="653210"/>
          </a:xfrm>
        </p:spPr>
        <p:txBody>
          <a:bodyPr>
            <a:normAutofit fontScale="90000"/>
          </a:bodyPr>
          <a:lstStyle/>
          <a:p>
            <a:r>
              <a:rPr lang="tr-TR" dirty="0" smtClean="0"/>
              <a:t>Malatya Yatırım Teşvik Verileri</a:t>
            </a:r>
            <a:endParaRPr lang="tr-TR" dirty="0"/>
          </a:p>
        </p:txBody>
      </p:sp>
      <p:graphicFrame>
        <p:nvGraphicFramePr>
          <p:cNvPr id="5" name="İçerik Yer Tutucusu 3"/>
          <p:cNvGraphicFramePr>
            <a:graphicFrameLocks/>
          </p:cNvGraphicFramePr>
          <p:nvPr>
            <p:extLst>
              <p:ext uri="{D42A27DB-BD31-4B8C-83A1-F6EECF244321}">
                <p14:modId xmlns:p14="http://schemas.microsoft.com/office/powerpoint/2010/main" xmlns="" val="147280632"/>
              </p:ext>
            </p:extLst>
          </p:nvPr>
        </p:nvGraphicFramePr>
        <p:xfrm>
          <a:off x="500034" y="1714489"/>
          <a:ext cx="8215372" cy="4500592"/>
        </p:xfrm>
        <a:graphic>
          <a:graphicData uri="http://schemas.openxmlformats.org/drawingml/2006/table">
            <a:tbl>
              <a:tblPr firstRow="1" firstCol="1" bandRow="1"/>
              <a:tblGrid>
                <a:gridCol w="2053843"/>
                <a:gridCol w="2053843"/>
                <a:gridCol w="2053843"/>
                <a:gridCol w="2053843"/>
              </a:tblGrid>
              <a:tr h="757691">
                <a:tc>
                  <a:txBody>
                    <a:bodyPr/>
                    <a:lstStyle/>
                    <a:p>
                      <a:pPr>
                        <a:lnSpc>
                          <a:spcPct val="115000"/>
                        </a:lnSpc>
                        <a:spcAft>
                          <a:spcPts val="0"/>
                        </a:spcAft>
                      </a:pPr>
                      <a:r>
                        <a:rPr lang="tr-TR" sz="1600" b="1" dirty="0">
                          <a:effectLst/>
                          <a:latin typeface="Calibri"/>
                          <a:ea typeface="Calibri"/>
                          <a:cs typeface="Times New Roman"/>
                        </a:rPr>
                        <a:t>Yıllar</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a:effectLst/>
                          <a:latin typeface="Calibri"/>
                          <a:ea typeface="Calibri"/>
                          <a:cs typeface="Times New Roman"/>
                        </a:rPr>
                        <a:t>Belge Adedi</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a:effectLst/>
                          <a:latin typeface="Calibri"/>
                          <a:ea typeface="Calibri"/>
                          <a:cs typeface="Times New Roman"/>
                        </a:rPr>
                        <a:t>Yatırım Tutarı</a:t>
                      </a:r>
                      <a:endParaRPr lang="tr-TR" sz="1600" dirty="0">
                        <a:effectLst/>
                        <a:latin typeface="Calibri"/>
                        <a:ea typeface="Calibri"/>
                        <a:cs typeface="Times New Roman"/>
                      </a:endParaRPr>
                    </a:p>
                    <a:p>
                      <a:pPr algn="ctr">
                        <a:lnSpc>
                          <a:spcPct val="115000"/>
                        </a:lnSpc>
                        <a:spcAft>
                          <a:spcPts val="0"/>
                        </a:spcAft>
                      </a:pPr>
                      <a:r>
                        <a:rPr lang="tr-TR" sz="1600" b="1" dirty="0">
                          <a:effectLst/>
                          <a:latin typeface="Calibri"/>
                          <a:ea typeface="Calibri"/>
                          <a:cs typeface="Times New Roman"/>
                        </a:rPr>
                        <a:t>(milyon TL)</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a:effectLst/>
                          <a:latin typeface="Calibri"/>
                          <a:ea typeface="Calibri"/>
                          <a:cs typeface="Times New Roman"/>
                        </a:rPr>
                        <a:t>İstihdam</a:t>
                      </a:r>
                      <a:endParaRPr lang="tr-TR"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756">
                <a:tc>
                  <a:txBody>
                    <a:bodyPr/>
                    <a:lstStyle/>
                    <a:p>
                      <a:pPr>
                        <a:lnSpc>
                          <a:spcPct val="115000"/>
                        </a:lnSpc>
                        <a:spcAft>
                          <a:spcPts val="0"/>
                        </a:spcAft>
                      </a:pPr>
                      <a:r>
                        <a:rPr lang="tr-TR" sz="1600" dirty="0" smtClean="0">
                          <a:effectLst/>
                          <a:latin typeface="Calibri"/>
                          <a:ea typeface="Calibri"/>
                          <a:cs typeface="Times New Roman"/>
                        </a:rPr>
                        <a:t>2013 </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38</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2.078</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1.870</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3877">
                <a:tc>
                  <a:txBody>
                    <a:bodyPr/>
                    <a:lstStyle/>
                    <a:p>
                      <a:pPr>
                        <a:lnSpc>
                          <a:spcPct val="115000"/>
                        </a:lnSpc>
                        <a:spcAft>
                          <a:spcPts val="0"/>
                        </a:spcAft>
                      </a:pPr>
                      <a:r>
                        <a:rPr lang="tr-TR" sz="1600" dirty="0" smtClean="0">
                          <a:effectLst/>
                          <a:latin typeface="Calibri"/>
                          <a:ea typeface="Calibri"/>
                          <a:cs typeface="Times New Roman"/>
                        </a:rPr>
                        <a:t>2014 </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34</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517</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803</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756">
                <a:tc>
                  <a:txBody>
                    <a:bodyPr/>
                    <a:lstStyle/>
                    <a:p>
                      <a:pPr>
                        <a:lnSpc>
                          <a:spcPct val="115000"/>
                        </a:lnSpc>
                        <a:spcAft>
                          <a:spcPts val="0"/>
                        </a:spcAft>
                      </a:pPr>
                      <a:r>
                        <a:rPr lang="tr-TR" sz="1600" dirty="0" smtClean="0">
                          <a:effectLst/>
                          <a:latin typeface="Calibri"/>
                          <a:ea typeface="Calibri"/>
                          <a:cs typeface="Times New Roman"/>
                        </a:rPr>
                        <a:t>2015 </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38</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251</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1.056</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756">
                <a:tc>
                  <a:txBody>
                    <a:bodyPr/>
                    <a:lstStyle/>
                    <a:p>
                      <a:pPr>
                        <a:lnSpc>
                          <a:spcPct val="115000"/>
                        </a:lnSpc>
                        <a:spcAft>
                          <a:spcPts val="0"/>
                        </a:spcAft>
                      </a:pPr>
                      <a:r>
                        <a:rPr lang="tr-TR" sz="1600" b="0" dirty="0" smtClean="0">
                          <a:effectLst/>
                          <a:latin typeface="Calibri"/>
                          <a:ea typeface="Calibri"/>
                          <a:cs typeface="Times New Roman"/>
                        </a:rPr>
                        <a:t>2016 </a:t>
                      </a:r>
                      <a:endParaRPr lang="tr-TR" sz="1600" b="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45</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302</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692</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756">
                <a:tc>
                  <a:txBody>
                    <a:bodyPr/>
                    <a:lstStyle/>
                    <a:p>
                      <a:pPr>
                        <a:lnSpc>
                          <a:spcPct val="115000"/>
                        </a:lnSpc>
                        <a:spcAft>
                          <a:spcPts val="0"/>
                        </a:spcAft>
                      </a:pPr>
                      <a:r>
                        <a:rPr lang="tr-TR" sz="1600" b="0" dirty="0" smtClean="0">
                          <a:solidFill>
                            <a:srgbClr val="FF0000"/>
                          </a:solidFill>
                          <a:effectLst/>
                          <a:latin typeface="Calibri"/>
                          <a:ea typeface="Calibri"/>
                          <a:cs typeface="Times New Roman"/>
                        </a:rPr>
                        <a:t>2017 </a:t>
                      </a:r>
                      <a:endParaRPr lang="tr-TR" sz="1600" b="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solidFill>
                            <a:srgbClr val="FF0000"/>
                          </a:solidFill>
                          <a:effectLst/>
                          <a:latin typeface="Calibri"/>
                          <a:ea typeface="Calibri"/>
                          <a:cs typeface="Times New Roman"/>
                        </a:rPr>
                        <a:t>122</a:t>
                      </a:r>
                      <a:endParaRPr lang="tr-TR" sz="1600" b="1"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solidFill>
                            <a:srgbClr val="FF0000"/>
                          </a:solidFill>
                          <a:effectLst/>
                          <a:latin typeface="Calibri"/>
                          <a:ea typeface="Calibri"/>
                          <a:cs typeface="Times New Roman"/>
                        </a:rPr>
                        <a:t>2.112</a:t>
                      </a:r>
                      <a:endParaRPr lang="tr-TR" sz="1600" b="1"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solidFill>
                            <a:srgbClr val="FF0000"/>
                          </a:solidFill>
                          <a:effectLst/>
                          <a:latin typeface="Calibri"/>
                          <a:ea typeface="Calibri"/>
                          <a:cs typeface="Times New Roman"/>
                        </a:rPr>
                        <a:t>4.586</a:t>
                      </a:r>
                      <a:endParaRPr lang="tr-TR" sz="1600" b="1"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6973264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724648"/>
          </a:xfrm>
        </p:spPr>
        <p:txBody>
          <a:bodyPr>
            <a:normAutofit fontScale="90000"/>
          </a:bodyPr>
          <a:lstStyle/>
          <a:p>
            <a:r>
              <a:rPr lang="tr-TR" dirty="0" smtClean="0"/>
              <a:t>Kurulan Kapanan Şirket Sayısı</a:t>
            </a:r>
            <a:endParaRPr lang="tr-TR" dirty="0"/>
          </a:p>
        </p:txBody>
      </p:sp>
      <p:graphicFrame>
        <p:nvGraphicFramePr>
          <p:cNvPr id="5" name="4 Tablo"/>
          <p:cNvGraphicFramePr>
            <a:graphicFrameLocks noGrp="1"/>
          </p:cNvGraphicFramePr>
          <p:nvPr/>
        </p:nvGraphicFramePr>
        <p:xfrm>
          <a:off x="571472" y="2000239"/>
          <a:ext cx="8072496" cy="3971745"/>
        </p:xfrm>
        <a:graphic>
          <a:graphicData uri="http://schemas.openxmlformats.org/drawingml/2006/table">
            <a:tbl>
              <a:tblPr/>
              <a:tblGrid>
                <a:gridCol w="543603"/>
                <a:gridCol w="339751"/>
                <a:gridCol w="543603"/>
                <a:gridCol w="543603"/>
                <a:gridCol w="475652"/>
                <a:gridCol w="557192"/>
                <a:gridCol w="489242"/>
                <a:gridCol w="561723"/>
                <a:gridCol w="543603"/>
                <a:gridCol w="380521"/>
                <a:gridCol w="579842"/>
                <a:gridCol w="543603"/>
                <a:gridCol w="448472"/>
                <a:gridCol w="557192"/>
                <a:gridCol w="434882"/>
                <a:gridCol w="530012"/>
              </a:tblGrid>
              <a:tr h="1220342">
                <a:tc gridSpan="8">
                  <a:txBody>
                    <a:bodyPr/>
                    <a:lstStyle/>
                    <a:p>
                      <a:pPr algn="ctr" fontAlgn="ctr"/>
                      <a:r>
                        <a:rPr lang="tr-TR" sz="1200" b="1" i="0" u="none" strike="noStrike" dirty="0">
                          <a:solidFill>
                            <a:srgbClr val="000000"/>
                          </a:solidFill>
                          <a:latin typeface="Calibri"/>
                        </a:rPr>
                        <a:t>2017 OCAK-ARALIK (ON İKİ AYLIK)</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DD9C3"/>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8">
                  <a:txBody>
                    <a:bodyPr/>
                    <a:lstStyle/>
                    <a:p>
                      <a:pPr algn="ctr" fontAlgn="ctr"/>
                      <a:r>
                        <a:rPr lang="tr-TR" sz="1200" b="1" i="0" u="none" strike="noStrike" dirty="0">
                          <a:solidFill>
                            <a:srgbClr val="000000"/>
                          </a:solidFill>
                          <a:latin typeface="Calibri"/>
                        </a:rPr>
                        <a:t>2016 OCAK-ARALIK (ON İKİ AYLIK)</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DD9C3"/>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851361">
                <a:tc gridSpan="3">
                  <a:txBody>
                    <a:bodyPr/>
                    <a:lstStyle/>
                    <a:p>
                      <a:pPr algn="ctr" fontAlgn="ctr"/>
                      <a:r>
                        <a:rPr lang="tr-TR" sz="1200" b="1" i="0" u="none" strike="noStrike">
                          <a:solidFill>
                            <a:srgbClr val="000000"/>
                          </a:solidFill>
                          <a:latin typeface="Calibri"/>
                        </a:rPr>
                        <a:t>KURULAN</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tr-TR"/>
                    </a:p>
                  </a:txBody>
                  <a:tcPr/>
                </a:tc>
                <a:tc hMerge="1">
                  <a:txBody>
                    <a:bodyPr/>
                    <a:lstStyle/>
                    <a:p>
                      <a:endParaRPr lang="tr-TR"/>
                    </a:p>
                  </a:txBody>
                  <a:tcPr/>
                </a:tc>
                <a:tc gridSpan="2">
                  <a:txBody>
                    <a:bodyPr/>
                    <a:lstStyle/>
                    <a:p>
                      <a:pPr algn="ctr" fontAlgn="ctr"/>
                      <a:r>
                        <a:rPr lang="tr-TR" sz="1200" b="1" i="0" u="none" strike="noStrike">
                          <a:solidFill>
                            <a:srgbClr val="000000"/>
                          </a:solidFill>
                          <a:latin typeface="Calibri"/>
                        </a:rPr>
                        <a:t>TASFİYE</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tr-TR"/>
                    </a:p>
                  </a:txBody>
                  <a:tcPr/>
                </a:tc>
                <a:tc gridSpan="3">
                  <a:txBody>
                    <a:bodyPr/>
                    <a:lstStyle/>
                    <a:p>
                      <a:pPr algn="ctr" fontAlgn="ctr"/>
                      <a:r>
                        <a:rPr lang="tr-TR" sz="1200" b="1" i="0" u="none" strike="noStrike">
                          <a:solidFill>
                            <a:srgbClr val="000000"/>
                          </a:solidFill>
                          <a:latin typeface="Calibri"/>
                        </a:rPr>
                        <a:t>KAPANAN</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tr-TR"/>
                    </a:p>
                  </a:txBody>
                  <a:tcPr/>
                </a:tc>
                <a:tc hMerge="1">
                  <a:txBody>
                    <a:bodyPr/>
                    <a:lstStyle/>
                    <a:p>
                      <a:endParaRPr lang="tr-TR"/>
                    </a:p>
                  </a:txBody>
                  <a:tcPr/>
                </a:tc>
                <a:tc gridSpan="3">
                  <a:txBody>
                    <a:bodyPr/>
                    <a:lstStyle/>
                    <a:p>
                      <a:pPr algn="ctr" fontAlgn="ctr"/>
                      <a:r>
                        <a:rPr lang="tr-TR" sz="1200" b="1" i="0" u="none" strike="noStrike">
                          <a:solidFill>
                            <a:srgbClr val="000000"/>
                          </a:solidFill>
                          <a:latin typeface="Calibri"/>
                        </a:rPr>
                        <a:t>KURULAN</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tr-TR"/>
                    </a:p>
                  </a:txBody>
                  <a:tcPr/>
                </a:tc>
                <a:tc hMerge="1">
                  <a:txBody>
                    <a:bodyPr/>
                    <a:lstStyle/>
                    <a:p>
                      <a:endParaRPr lang="tr-TR"/>
                    </a:p>
                  </a:txBody>
                  <a:tcPr/>
                </a:tc>
                <a:tc gridSpan="2">
                  <a:txBody>
                    <a:bodyPr/>
                    <a:lstStyle/>
                    <a:p>
                      <a:pPr algn="ctr" fontAlgn="ctr"/>
                      <a:r>
                        <a:rPr lang="tr-TR" sz="1200" b="1" i="0" u="none" strike="noStrike">
                          <a:solidFill>
                            <a:srgbClr val="000000"/>
                          </a:solidFill>
                          <a:latin typeface="Calibri"/>
                        </a:rPr>
                        <a:t>TASFİYE</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tr-TR"/>
                    </a:p>
                  </a:txBody>
                  <a:tcPr/>
                </a:tc>
                <a:tc gridSpan="3">
                  <a:txBody>
                    <a:bodyPr/>
                    <a:lstStyle/>
                    <a:p>
                      <a:pPr algn="ctr" fontAlgn="ctr"/>
                      <a:r>
                        <a:rPr lang="tr-TR" sz="1200" b="1" i="0" u="none" strike="noStrike" dirty="0">
                          <a:solidFill>
                            <a:srgbClr val="000000"/>
                          </a:solidFill>
                          <a:latin typeface="Calibri"/>
                        </a:rPr>
                        <a:t>KAPANAN</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lang="tr-TR"/>
                    </a:p>
                  </a:txBody>
                  <a:tcPr/>
                </a:tc>
                <a:tc hMerge="1">
                  <a:txBody>
                    <a:bodyPr/>
                    <a:lstStyle/>
                    <a:p>
                      <a:endParaRPr lang="tr-TR"/>
                    </a:p>
                  </a:txBody>
                  <a:tcPr/>
                </a:tc>
              </a:tr>
              <a:tr h="785818">
                <a:tc>
                  <a:txBody>
                    <a:bodyPr/>
                    <a:lstStyle/>
                    <a:p>
                      <a:pPr algn="ctr" fontAlgn="ctr"/>
                      <a:r>
                        <a:rPr lang="tr-TR" sz="1200" b="1" i="0" u="none" strike="noStrike">
                          <a:solidFill>
                            <a:srgbClr val="000000"/>
                          </a:solidFill>
                          <a:latin typeface="Calibri"/>
                        </a:rPr>
                        <a:t>ŞİRKET</a:t>
                      </a:r>
                    </a:p>
                  </a:txBody>
                  <a:tcPr marL="9525" marR="9525" marT="9525" marB="0" vert="vert27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KOOP.</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GER. KİŞİ</a:t>
                      </a:r>
                      <a:br>
                        <a:rPr lang="tr-TR" sz="1200" b="1" i="0" u="none" strike="noStrike">
                          <a:solidFill>
                            <a:srgbClr val="000000"/>
                          </a:solidFill>
                          <a:latin typeface="Calibri"/>
                        </a:rPr>
                      </a:br>
                      <a:r>
                        <a:rPr lang="tr-TR" sz="1200" b="1" i="0" u="none" strike="noStrike">
                          <a:solidFill>
                            <a:srgbClr val="000000"/>
                          </a:solidFill>
                          <a:latin typeface="Calibri"/>
                        </a:rPr>
                        <a:t>TİC. İŞL.</a:t>
                      </a:r>
                    </a:p>
                  </a:txBody>
                  <a:tcPr marL="9525" marR="9525" marT="9525" marB="0" vert="vert27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ŞİRKET</a:t>
                      </a:r>
                    </a:p>
                  </a:txBody>
                  <a:tcPr marL="9525" marR="9525" marT="9525" marB="0" vert="vert27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KOOP.</a:t>
                      </a:r>
                    </a:p>
                  </a:txBody>
                  <a:tcPr marL="9525" marR="9525" marT="9525" marB="0" vert="vert27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ŞİRKET</a:t>
                      </a:r>
                    </a:p>
                  </a:txBody>
                  <a:tcPr marL="9525" marR="9525" marT="9525" marB="0" vert="vert27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KOOP.</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GER. KİŞİ</a:t>
                      </a:r>
                      <a:br>
                        <a:rPr lang="tr-TR" sz="1200" b="1" i="0" u="none" strike="noStrike">
                          <a:solidFill>
                            <a:srgbClr val="000000"/>
                          </a:solidFill>
                          <a:latin typeface="Calibri"/>
                        </a:rPr>
                      </a:br>
                      <a:r>
                        <a:rPr lang="tr-TR" sz="1200" b="1" i="0" u="none" strike="noStrike">
                          <a:solidFill>
                            <a:srgbClr val="000000"/>
                          </a:solidFill>
                          <a:latin typeface="Calibri"/>
                        </a:rPr>
                        <a:t>TİC. İŞL.</a:t>
                      </a:r>
                    </a:p>
                  </a:txBody>
                  <a:tcPr marL="9525" marR="9525" marT="9525" marB="0" vert="vert27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ŞİRKET</a:t>
                      </a:r>
                    </a:p>
                  </a:txBody>
                  <a:tcPr marL="9525" marR="9525" marT="9525" marB="0" vert="vert27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KOOP.</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GER. KİŞİ</a:t>
                      </a:r>
                      <a:br>
                        <a:rPr lang="tr-TR" sz="1200" b="1" i="0" u="none" strike="noStrike">
                          <a:solidFill>
                            <a:srgbClr val="000000"/>
                          </a:solidFill>
                          <a:latin typeface="Calibri"/>
                        </a:rPr>
                      </a:br>
                      <a:r>
                        <a:rPr lang="tr-TR" sz="1200" b="1" i="0" u="none" strike="noStrike">
                          <a:solidFill>
                            <a:srgbClr val="000000"/>
                          </a:solidFill>
                          <a:latin typeface="Calibri"/>
                        </a:rPr>
                        <a:t>TİC. İŞL.</a:t>
                      </a:r>
                    </a:p>
                  </a:txBody>
                  <a:tcPr marL="9525" marR="9525" marT="9525" marB="0" vert="vert27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ŞİRKET</a:t>
                      </a:r>
                    </a:p>
                  </a:txBody>
                  <a:tcPr marL="9525" marR="9525" marT="9525" marB="0" vert="vert27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KOOP.</a:t>
                      </a:r>
                    </a:p>
                  </a:txBody>
                  <a:tcPr marL="9525" marR="9525" marT="9525" marB="0" vert="vert27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ŞİRKET</a:t>
                      </a:r>
                    </a:p>
                  </a:txBody>
                  <a:tcPr marL="9525" marR="9525" marT="9525" marB="0" vert="vert27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dirty="0">
                          <a:solidFill>
                            <a:srgbClr val="000000"/>
                          </a:solidFill>
                          <a:latin typeface="Calibri"/>
                        </a:rPr>
                        <a:t>KOOP.</a:t>
                      </a:r>
                    </a:p>
                  </a:txBody>
                  <a:tcPr marL="9525" marR="9525" marT="952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tr-TR" sz="1200" b="1" i="0" u="none" strike="noStrike">
                          <a:solidFill>
                            <a:srgbClr val="000000"/>
                          </a:solidFill>
                          <a:latin typeface="Calibri"/>
                        </a:rPr>
                        <a:t>GER. KİŞİ</a:t>
                      </a:r>
                      <a:br>
                        <a:rPr lang="tr-TR" sz="1200" b="1" i="0" u="none" strike="noStrike">
                          <a:solidFill>
                            <a:srgbClr val="000000"/>
                          </a:solidFill>
                          <a:latin typeface="Calibri"/>
                        </a:rPr>
                      </a:br>
                      <a:r>
                        <a:rPr lang="tr-TR" sz="1200" b="1" i="0" u="none" strike="noStrike">
                          <a:solidFill>
                            <a:srgbClr val="000000"/>
                          </a:solidFill>
                          <a:latin typeface="Calibri"/>
                        </a:rPr>
                        <a:t>TİC. İŞL.</a:t>
                      </a:r>
                    </a:p>
                  </a:txBody>
                  <a:tcPr marL="9525" marR="9525" marT="9525" marB="0" vert="vert27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r>
              <a:tr h="1114224">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322</a:t>
                      </a:r>
                      <a:endParaRPr lang="tr-TR" sz="1200" b="0" i="0" u="none" strike="noStrike" dirty="0">
                        <a:solidFill>
                          <a:srgbClr val="000000"/>
                        </a:solidFill>
                        <a:latin typeface="Calibri"/>
                      </a:endParaRPr>
                    </a:p>
                  </a:txBody>
                  <a:tcPr marL="9525" marR="9525" marT="9525"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6</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246</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31</a:t>
                      </a:r>
                      <a:endParaRPr lang="tr-TR" sz="1200" b="0" i="0" u="none" strike="noStrike" dirty="0">
                        <a:solidFill>
                          <a:srgbClr val="000000"/>
                        </a:solidFill>
                        <a:latin typeface="Calibri"/>
                      </a:endParaRPr>
                    </a:p>
                  </a:txBody>
                  <a:tcPr marL="9525" marR="9525" marT="9525"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6</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45</a:t>
                      </a:r>
                      <a:endParaRPr lang="tr-TR" sz="1200" b="0" i="0" u="none" strike="noStrike" dirty="0">
                        <a:solidFill>
                          <a:srgbClr val="000000"/>
                        </a:solidFill>
                        <a:latin typeface="Calibri"/>
                      </a:endParaRPr>
                    </a:p>
                  </a:txBody>
                  <a:tcPr marL="9525" marR="9525" marT="9525"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6</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81</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327</a:t>
                      </a:r>
                      <a:endParaRPr lang="tr-TR" sz="1200" b="0" i="0" u="none" strike="noStrike" dirty="0">
                        <a:solidFill>
                          <a:srgbClr val="000000"/>
                        </a:solidFill>
                        <a:latin typeface="Calibri"/>
                      </a:endParaRPr>
                    </a:p>
                  </a:txBody>
                  <a:tcPr marL="9525" marR="9525" marT="9525"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5</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262</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36</a:t>
                      </a:r>
                      <a:endParaRPr lang="tr-TR" sz="1200" b="0" i="0" u="none" strike="noStrike" dirty="0">
                        <a:solidFill>
                          <a:srgbClr val="000000"/>
                        </a:solidFill>
                        <a:latin typeface="Calibri"/>
                      </a:endParaRPr>
                    </a:p>
                  </a:txBody>
                  <a:tcPr marL="9525" marR="9525" marT="9525"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9</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42</a:t>
                      </a:r>
                      <a:endParaRPr lang="tr-TR" sz="1200" b="0" i="0" u="none" strike="noStrike" dirty="0">
                        <a:solidFill>
                          <a:srgbClr val="000000"/>
                        </a:solidFill>
                        <a:latin typeface="Calibri"/>
                      </a:endParaRPr>
                    </a:p>
                  </a:txBody>
                  <a:tcPr marL="9525" marR="9525" marT="9525"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1</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endParaRPr lang="tr-TR" sz="1200" b="0" i="0" u="none" strike="noStrike" dirty="0" smtClean="0">
                        <a:solidFill>
                          <a:srgbClr val="000000"/>
                        </a:solidFill>
                        <a:latin typeface="Calibri"/>
                      </a:endParaRPr>
                    </a:p>
                    <a:p>
                      <a:pPr algn="ctr" fontAlgn="t"/>
                      <a:r>
                        <a:rPr lang="tr-TR" sz="1200" b="0" i="0" u="none" strike="noStrike" dirty="0" smtClean="0">
                          <a:solidFill>
                            <a:srgbClr val="000000"/>
                          </a:solidFill>
                          <a:latin typeface="Calibri"/>
                        </a:rPr>
                        <a:t>117</a:t>
                      </a:r>
                      <a:endParaRPr lang="tr-TR" sz="1200" b="0" i="0" u="none" strike="noStrike" dirty="0">
                        <a:solidFill>
                          <a:srgbClr val="000000"/>
                        </a:solidFill>
                        <a:latin typeface="Calibri"/>
                      </a:endParaRPr>
                    </a:p>
                  </a:txBody>
                  <a:tcPr marL="9525" marR="9525" marT="9525"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653210"/>
          </a:xfrm>
        </p:spPr>
        <p:txBody>
          <a:bodyPr>
            <a:normAutofit fontScale="90000"/>
          </a:bodyPr>
          <a:lstStyle/>
          <a:p>
            <a:r>
              <a:rPr lang="tr-TR" dirty="0" smtClean="0"/>
              <a:t>Karşılıksız Çek Tutarı (Bin TL) </a:t>
            </a:r>
            <a:endParaRPr lang="tr-TR" dirty="0"/>
          </a:p>
        </p:txBody>
      </p:sp>
      <p:graphicFrame>
        <p:nvGraphicFramePr>
          <p:cNvPr id="4" name="İçerik Yer Tutucusu 3"/>
          <p:cNvGraphicFramePr>
            <a:graphicFrameLocks/>
          </p:cNvGraphicFramePr>
          <p:nvPr>
            <p:extLst>
              <p:ext uri="{D42A27DB-BD31-4B8C-83A1-F6EECF244321}">
                <p14:modId xmlns:p14="http://schemas.microsoft.com/office/powerpoint/2010/main" xmlns="" val="1031377693"/>
              </p:ext>
            </p:extLst>
          </p:nvPr>
        </p:nvGraphicFramePr>
        <p:xfrm>
          <a:off x="500035" y="1643047"/>
          <a:ext cx="8215372" cy="4594260"/>
        </p:xfrm>
        <a:graphic>
          <a:graphicData uri="http://schemas.openxmlformats.org/drawingml/2006/table">
            <a:tbl>
              <a:tblPr firstRow="1" firstCol="1" bandRow="1"/>
              <a:tblGrid>
                <a:gridCol w="1642556"/>
                <a:gridCol w="1643204"/>
                <a:gridCol w="1643204"/>
                <a:gridCol w="1643204"/>
                <a:gridCol w="1643204"/>
              </a:tblGrid>
              <a:tr h="612568">
                <a:tc>
                  <a:txBody>
                    <a:bodyPr/>
                    <a:lstStyle/>
                    <a:p>
                      <a:pPr algn="ctr">
                        <a:lnSpc>
                          <a:spcPct val="115000"/>
                        </a:lnSpc>
                        <a:spcAft>
                          <a:spcPts val="0"/>
                        </a:spcAft>
                      </a:pPr>
                      <a:r>
                        <a:rPr lang="tr-TR" sz="1600" b="1" dirty="0" smtClean="0">
                          <a:effectLst/>
                          <a:latin typeface="Calibri"/>
                          <a:ea typeface="Calibri"/>
                          <a:cs typeface="Times New Roman"/>
                        </a:rPr>
                        <a:t>Aylar</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2015</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2016</a:t>
                      </a:r>
                      <a:endParaRPr lang="tr-TR" sz="1600" dirty="0">
                        <a:effectLst/>
                        <a:latin typeface="Calibri"/>
                        <a:ea typeface="Calibri"/>
                        <a:cs typeface="Times New Roman"/>
                      </a:endParaRPr>
                    </a:p>
                    <a:p>
                      <a:pPr algn="ctr">
                        <a:lnSpc>
                          <a:spcPct val="115000"/>
                        </a:lnSpc>
                        <a:spcAft>
                          <a:spcPts val="0"/>
                        </a:spcAft>
                      </a:pPr>
                      <a:r>
                        <a:rPr lang="tr-TR" sz="1600" b="1" dirty="0">
                          <a:effectLst/>
                          <a:latin typeface="Calibri"/>
                          <a:ea typeface="Calibri"/>
                          <a:cs typeface="Times New Roman"/>
                        </a:rPr>
                        <a:t> </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2017</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2018</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Ocak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4.097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14.231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8.865</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11.194</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Şubat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3.861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17.605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7.358</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Mart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7.132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12.571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7.001</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Nisan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5.988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7.679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2.382</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Mayıs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4.177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13.551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6.916</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Haziran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10.984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8.928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5.520</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Temmuz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15.496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6.932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5.651</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Ağustos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14.695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15.918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2.791</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Eylül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17.434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9.943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3.848</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Ekim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14.104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9.446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16.979</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Kasım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24.520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10.041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7.340</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a:effectLst/>
                          <a:latin typeface="Calibri"/>
                          <a:ea typeface="Calibri"/>
                          <a:cs typeface="Times New Roman"/>
                        </a:rPr>
                        <a:t>Aralık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a:effectLst/>
                          <a:latin typeface="Calibri"/>
                          <a:ea typeface="Calibri"/>
                          <a:cs typeface="Times New Roman"/>
                        </a:rPr>
                        <a:t>22.584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a:effectLst/>
                          <a:latin typeface="Calibri"/>
                          <a:ea typeface="Calibri"/>
                          <a:cs typeface="Times New Roman"/>
                        </a:rPr>
                        <a:t>12.230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dirty="0" smtClean="0">
                          <a:effectLst/>
                          <a:latin typeface="Calibri"/>
                          <a:ea typeface="Calibri"/>
                          <a:cs typeface="Times New Roman"/>
                        </a:rPr>
                        <a:t>6.174</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284">
                <a:tc>
                  <a:txBody>
                    <a:bodyPr/>
                    <a:lstStyle/>
                    <a:p>
                      <a:pPr>
                        <a:lnSpc>
                          <a:spcPct val="115000"/>
                        </a:lnSpc>
                        <a:spcAft>
                          <a:spcPts val="0"/>
                        </a:spcAft>
                      </a:pPr>
                      <a:r>
                        <a:rPr lang="tr-TR" sz="1600" b="1" dirty="0">
                          <a:effectLst/>
                          <a:latin typeface="Calibri"/>
                          <a:ea typeface="Calibri"/>
                          <a:cs typeface="Times New Roman"/>
                        </a:rPr>
                        <a:t>TOPLAM</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a:effectLst/>
                          <a:latin typeface="Calibri"/>
                          <a:ea typeface="Calibri"/>
                          <a:cs typeface="Times New Roman"/>
                        </a:rPr>
                        <a:t>145.072</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a:effectLst/>
                          <a:latin typeface="Calibri"/>
                          <a:ea typeface="Calibri"/>
                          <a:cs typeface="Times New Roman"/>
                        </a:rPr>
                        <a:t>139.077</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Calibri"/>
                          <a:ea typeface="Calibri"/>
                          <a:cs typeface="Times New Roman"/>
                        </a:rPr>
                        <a:t>80.770</a:t>
                      </a: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24648"/>
          </a:xfrm>
        </p:spPr>
        <p:txBody>
          <a:bodyPr>
            <a:normAutofit fontScale="90000"/>
          </a:bodyPr>
          <a:lstStyle/>
          <a:p>
            <a:r>
              <a:rPr lang="it-IT" b="1" dirty="0" smtClean="0"/>
              <a:t>Dış Ticaret Verileri</a:t>
            </a:r>
            <a:endParaRPr lang="tr-TR" dirty="0"/>
          </a:p>
        </p:txBody>
      </p:sp>
      <p:sp>
        <p:nvSpPr>
          <p:cNvPr id="3" name="İçerik Yer Tutucusu 2"/>
          <p:cNvSpPr>
            <a:spLocks noGrp="1"/>
          </p:cNvSpPr>
          <p:nvPr>
            <p:ph idx="1"/>
          </p:nvPr>
        </p:nvSpPr>
        <p:spPr/>
        <p:txBody>
          <a:bodyPr>
            <a:normAutofit lnSpcReduction="10000"/>
          </a:bodyPr>
          <a:lstStyle/>
          <a:p>
            <a:pPr algn="just"/>
            <a:r>
              <a:rPr lang="tr-TR" dirty="0" smtClean="0"/>
              <a:t>2018 yılı Ocak ayında geçen yılın aynı ayına göre; </a:t>
            </a:r>
          </a:p>
          <a:p>
            <a:pPr algn="just"/>
            <a:r>
              <a:rPr lang="tr-TR" dirty="0" smtClean="0"/>
              <a:t>İhracat, % 10,79 artarak 12 milyar 464 milyon dolar, </a:t>
            </a:r>
          </a:p>
          <a:p>
            <a:pPr algn="just"/>
            <a:r>
              <a:rPr lang="tr-TR" dirty="0" smtClean="0"/>
              <a:t>İthalat, % 38,01 artarak 21 milyar 518 milyon dolar, </a:t>
            </a:r>
          </a:p>
          <a:p>
            <a:pPr algn="just"/>
            <a:r>
              <a:rPr lang="tr-TR" dirty="0" smtClean="0"/>
              <a:t>Dış ticaret hacmi, % 26,60 artarak 33 milyar 982 milyon dolar, </a:t>
            </a:r>
          </a:p>
          <a:p>
            <a:pPr algn="just"/>
            <a:r>
              <a:rPr lang="tr-TR" dirty="0" smtClean="0"/>
              <a:t>Dış ticaret açığı, % 108,54 artarak 9 milyar 55 milyon dolar olarak gerçekleşmiştir. </a:t>
            </a:r>
          </a:p>
          <a:p>
            <a:pPr algn="just"/>
            <a:r>
              <a:rPr lang="tr-TR" dirty="0" smtClean="0"/>
              <a:t>İhracatın ithalatı karşılama oranı 2017 yılı Ocak ayında % 72,2 iken, 2018 yılı Ocak ayında % 57,9 olarak gerçekleşmiştir. </a:t>
            </a:r>
          </a:p>
        </p:txBody>
      </p:sp>
    </p:spTree>
    <p:extLst>
      <p:ext uri="{BB962C8B-B14F-4D97-AF65-F5344CB8AC3E}">
        <p14:creationId xmlns:p14="http://schemas.microsoft.com/office/powerpoint/2010/main" xmlns="" val="551694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581772"/>
          </a:xfrm>
        </p:spPr>
        <p:txBody>
          <a:bodyPr>
            <a:normAutofit fontScale="90000"/>
          </a:bodyPr>
          <a:lstStyle/>
          <a:p>
            <a:r>
              <a:rPr lang="tr-TR" dirty="0"/>
              <a:t/>
            </a:r>
            <a:br>
              <a:rPr lang="tr-TR" dirty="0"/>
            </a:br>
            <a:r>
              <a:rPr lang="tr-TR" sz="4400" b="1" dirty="0"/>
              <a:t>Ülkelere Göre İhracat (Milyon Dolar) </a:t>
            </a:r>
            <a:endParaRPr lang="tr-TR" sz="4400" dirty="0"/>
          </a:p>
        </p:txBody>
      </p:sp>
      <p:pic>
        <p:nvPicPr>
          <p:cNvPr id="2050" name="Picture 2"/>
          <p:cNvPicPr>
            <a:picLocks noGrp="1" noChangeAspect="1" noChangeArrowheads="1"/>
          </p:cNvPicPr>
          <p:nvPr>
            <p:ph idx="1"/>
          </p:nvPr>
        </p:nvPicPr>
        <p:blipFill>
          <a:blip r:embed="rId2"/>
          <a:srcRect/>
          <a:stretch>
            <a:fillRect/>
          </a:stretch>
        </p:blipFill>
        <p:spPr bwMode="auto">
          <a:xfrm>
            <a:off x="428596" y="1643050"/>
            <a:ext cx="8358246" cy="5000660"/>
          </a:xfrm>
          <a:prstGeom prst="rect">
            <a:avLst/>
          </a:prstGeom>
          <a:noFill/>
          <a:ln w="9525">
            <a:noFill/>
            <a:miter lim="800000"/>
            <a:headEnd/>
            <a:tailEnd/>
          </a:ln>
          <a:effectLst/>
        </p:spPr>
      </p:pic>
    </p:spTree>
    <p:extLst>
      <p:ext uri="{BB962C8B-B14F-4D97-AF65-F5344CB8AC3E}">
        <p14:creationId xmlns:p14="http://schemas.microsoft.com/office/powerpoint/2010/main" xmlns="" val="1712852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510334"/>
          </a:xfrm>
        </p:spPr>
        <p:txBody>
          <a:bodyPr>
            <a:normAutofit fontScale="90000"/>
          </a:bodyPr>
          <a:lstStyle/>
          <a:p>
            <a:r>
              <a:rPr lang="tr-TR" dirty="0"/>
              <a:t/>
            </a:r>
            <a:br>
              <a:rPr lang="tr-TR" dirty="0"/>
            </a:br>
            <a:r>
              <a:rPr lang="tr-TR" sz="4400" b="1" dirty="0"/>
              <a:t>Ülkelere Göre İthalat (Milyon Dolar) </a:t>
            </a:r>
            <a:endParaRPr lang="tr-TR" sz="4400" dirty="0"/>
          </a:p>
        </p:txBody>
      </p:sp>
      <p:pic>
        <p:nvPicPr>
          <p:cNvPr id="3074" name="Picture 2"/>
          <p:cNvPicPr>
            <a:picLocks noGrp="1" noChangeAspect="1" noChangeArrowheads="1"/>
          </p:cNvPicPr>
          <p:nvPr>
            <p:ph idx="1"/>
          </p:nvPr>
        </p:nvPicPr>
        <p:blipFill>
          <a:blip r:embed="rId2"/>
          <a:srcRect/>
          <a:stretch>
            <a:fillRect/>
          </a:stretch>
        </p:blipFill>
        <p:spPr bwMode="auto">
          <a:xfrm>
            <a:off x="457200" y="1643050"/>
            <a:ext cx="8258204" cy="4857784"/>
          </a:xfrm>
          <a:prstGeom prst="rect">
            <a:avLst/>
          </a:prstGeom>
          <a:noFill/>
          <a:ln w="9525">
            <a:noFill/>
            <a:miter lim="800000"/>
            <a:headEnd/>
            <a:tailEnd/>
          </a:ln>
          <a:effectLst/>
        </p:spPr>
      </p:pic>
    </p:spTree>
    <p:extLst>
      <p:ext uri="{BB962C8B-B14F-4D97-AF65-F5344CB8AC3E}">
        <p14:creationId xmlns:p14="http://schemas.microsoft.com/office/powerpoint/2010/main" xmlns="" val="1865984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653210"/>
          </a:xfrm>
        </p:spPr>
        <p:txBody>
          <a:bodyPr>
            <a:normAutofit fontScale="90000"/>
          </a:bodyPr>
          <a:lstStyle/>
          <a:p>
            <a:r>
              <a:rPr lang="fi-FI" b="1" dirty="0" smtClean="0"/>
              <a:t>Kurulan ve Kapanan </a:t>
            </a:r>
            <a:r>
              <a:rPr lang="tr-TR" b="1" dirty="0" smtClean="0"/>
              <a:t>Şirket Verileri</a:t>
            </a:r>
            <a:endParaRPr lang="tr-TR" dirty="0"/>
          </a:p>
        </p:txBody>
      </p:sp>
      <p:graphicFrame>
        <p:nvGraphicFramePr>
          <p:cNvPr id="5" name="4 Tablo"/>
          <p:cNvGraphicFramePr>
            <a:graphicFrameLocks noGrp="1"/>
          </p:cNvGraphicFramePr>
          <p:nvPr/>
        </p:nvGraphicFramePr>
        <p:xfrm>
          <a:off x="357156" y="1397000"/>
          <a:ext cx="8501123" cy="5269217"/>
        </p:xfrm>
        <a:graphic>
          <a:graphicData uri="http://schemas.openxmlformats.org/drawingml/2006/table">
            <a:tbl>
              <a:tblPr/>
              <a:tblGrid>
                <a:gridCol w="928696"/>
                <a:gridCol w="1071570"/>
                <a:gridCol w="785818"/>
                <a:gridCol w="785818"/>
                <a:gridCol w="857256"/>
                <a:gridCol w="857256"/>
                <a:gridCol w="928694"/>
                <a:gridCol w="785818"/>
                <a:gridCol w="785818"/>
                <a:gridCol w="714379"/>
              </a:tblGrid>
              <a:tr h="256574">
                <a:tc rowSpan="2">
                  <a:txBody>
                    <a:bodyPr/>
                    <a:lstStyle/>
                    <a:p>
                      <a:pPr algn="ctr">
                        <a:lnSpc>
                          <a:spcPct val="115000"/>
                        </a:lnSpc>
                        <a:spcAft>
                          <a:spcPts val="0"/>
                        </a:spcAft>
                      </a:pPr>
                      <a:r>
                        <a:rPr lang="tr-TR" sz="1000" b="1" dirty="0">
                          <a:latin typeface="Arial TUR"/>
                          <a:ea typeface="Times New Roman"/>
                          <a:cs typeface="Times New Roman"/>
                        </a:rPr>
                        <a:t>İLAN</a:t>
                      </a:r>
                      <a:br>
                        <a:rPr lang="tr-TR" sz="1000" b="1" dirty="0">
                          <a:latin typeface="Arial TUR"/>
                          <a:ea typeface="Times New Roman"/>
                          <a:cs typeface="Times New Roman"/>
                        </a:rPr>
                      </a:br>
                      <a:r>
                        <a:rPr lang="tr-TR" sz="1000" b="1" dirty="0">
                          <a:latin typeface="Arial TUR"/>
                          <a:ea typeface="Times New Roman"/>
                          <a:cs typeface="Times New Roman"/>
                        </a:rPr>
                        <a:t>TÜRÜ</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algn="ctr">
                        <a:lnSpc>
                          <a:spcPct val="115000"/>
                        </a:lnSpc>
                        <a:spcAft>
                          <a:spcPts val="0"/>
                        </a:spcAft>
                      </a:pPr>
                      <a:r>
                        <a:rPr lang="tr-TR" sz="1000" b="1" dirty="0">
                          <a:latin typeface="Arial TUR"/>
                          <a:ea typeface="Times New Roman"/>
                          <a:cs typeface="Times New Roman"/>
                        </a:rPr>
                        <a:t>ŞİRKET</a:t>
                      </a:r>
                      <a:br>
                        <a:rPr lang="tr-TR" sz="1000" b="1" dirty="0">
                          <a:latin typeface="Arial TUR"/>
                          <a:ea typeface="Times New Roman"/>
                          <a:cs typeface="Times New Roman"/>
                        </a:rPr>
                      </a:br>
                      <a:r>
                        <a:rPr lang="tr-TR" sz="1000" b="1" dirty="0">
                          <a:latin typeface="Arial TUR"/>
                          <a:ea typeface="Times New Roman"/>
                          <a:cs typeface="Times New Roman"/>
                        </a:rPr>
                        <a:t>TÜRÜ</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algn="ctr">
                        <a:lnSpc>
                          <a:spcPct val="115000"/>
                        </a:lnSpc>
                        <a:spcAft>
                          <a:spcPts val="0"/>
                        </a:spcAft>
                      </a:pPr>
                      <a:r>
                        <a:rPr lang="tr-TR" sz="1000" b="1" dirty="0">
                          <a:latin typeface="Arial TUR"/>
                          <a:ea typeface="Times New Roman"/>
                          <a:cs typeface="Times New Roman"/>
                        </a:rPr>
                        <a:t>ARALIK 2017</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algn="ctr">
                        <a:lnSpc>
                          <a:spcPct val="115000"/>
                        </a:lnSpc>
                        <a:spcAft>
                          <a:spcPts val="0"/>
                        </a:spcAft>
                      </a:pPr>
                      <a:r>
                        <a:rPr lang="tr-TR" sz="1000" b="1" dirty="0">
                          <a:latin typeface="Arial TUR"/>
                          <a:ea typeface="Times New Roman"/>
                          <a:cs typeface="Times New Roman"/>
                        </a:rPr>
                        <a:t>KASIM 2017</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algn="ctr">
                        <a:lnSpc>
                          <a:spcPct val="115000"/>
                        </a:lnSpc>
                        <a:spcAft>
                          <a:spcPts val="0"/>
                        </a:spcAft>
                      </a:pPr>
                      <a:r>
                        <a:rPr lang="tr-TR" sz="1000" b="1">
                          <a:latin typeface="Arial TUR"/>
                          <a:ea typeface="Times New Roman"/>
                          <a:cs typeface="Times New Roman"/>
                        </a:rPr>
                        <a:t>Bir Önceki Aya Göre Değişim     (%)</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algn="ctr">
                        <a:lnSpc>
                          <a:spcPct val="115000"/>
                        </a:lnSpc>
                        <a:spcAft>
                          <a:spcPts val="0"/>
                        </a:spcAft>
                      </a:pPr>
                      <a:r>
                        <a:rPr lang="tr-TR" sz="1000" b="1">
                          <a:latin typeface="Arial TUR"/>
                          <a:ea typeface="Times New Roman"/>
                          <a:cs typeface="Times New Roman"/>
                        </a:rPr>
                        <a:t>ARALIK   2016</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2">
                  <a:txBody>
                    <a:bodyPr/>
                    <a:lstStyle/>
                    <a:p>
                      <a:pPr algn="ctr">
                        <a:lnSpc>
                          <a:spcPct val="115000"/>
                        </a:lnSpc>
                        <a:spcAft>
                          <a:spcPts val="0"/>
                        </a:spcAft>
                      </a:pPr>
                      <a:r>
                        <a:rPr lang="tr-TR" sz="1000" b="1">
                          <a:latin typeface="Arial TUR"/>
                          <a:ea typeface="Times New Roman"/>
                          <a:cs typeface="Times New Roman"/>
                        </a:rPr>
                        <a:t>Bir Önceki Yılın Aynı Ayına Göre Değişim (%)</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3">
                  <a:txBody>
                    <a:bodyPr/>
                    <a:lstStyle/>
                    <a:p>
                      <a:pPr algn="ctr">
                        <a:lnSpc>
                          <a:spcPct val="115000"/>
                        </a:lnSpc>
                        <a:spcAft>
                          <a:spcPts val="0"/>
                        </a:spcAft>
                      </a:pPr>
                      <a:r>
                        <a:rPr lang="tr-TR" sz="1000" b="1">
                          <a:latin typeface="Arial TUR"/>
                          <a:ea typeface="Times New Roman"/>
                          <a:cs typeface="Times New Roman"/>
                        </a:rPr>
                        <a:t>OCAK- ARALIK</a:t>
                      </a:r>
                      <a:endParaRPr lang="tr-TR" sz="1000">
                        <a:latin typeface="Calibri"/>
                        <a:ea typeface="Calibri"/>
                        <a:cs typeface="Times New Roman"/>
                      </a:endParaRPr>
                    </a:p>
                    <a:p>
                      <a:pPr algn="ctr">
                        <a:lnSpc>
                          <a:spcPct val="115000"/>
                        </a:lnSpc>
                        <a:spcAft>
                          <a:spcPts val="0"/>
                        </a:spcAft>
                      </a:pPr>
                      <a:r>
                        <a:rPr lang="tr-TR" sz="1000" b="1">
                          <a:latin typeface="Arial TUR"/>
                          <a:ea typeface="Times New Roman"/>
                          <a:cs typeface="Times New Roman"/>
                        </a:rPr>
                        <a:t>  (12 Aylık)</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tr-TR"/>
                    </a:p>
                  </a:txBody>
                  <a:tcPr/>
                </a:tc>
                <a:tc hMerge="1">
                  <a:txBody>
                    <a:bodyPr/>
                    <a:lstStyle/>
                    <a:p>
                      <a:endParaRPr lang="tr-TR"/>
                    </a:p>
                  </a:txBody>
                  <a:tcPr/>
                </a:tc>
              </a:tr>
              <a:tr h="803052">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a:lnSpc>
                          <a:spcPct val="115000"/>
                        </a:lnSpc>
                        <a:spcAft>
                          <a:spcPts val="0"/>
                        </a:spcAft>
                      </a:pPr>
                      <a:r>
                        <a:rPr lang="tr-TR" sz="1000" b="1">
                          <a:latin typeface="Arial TUR"/>
                          <a:ea typeface="Times New Roman"/>
                          <a:cs typeface="Times New Roman"/>
                        </a:rPr>
                        <a:t>2016</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tr-TR" sz="1000" b="1">
                          <a:latin typeface="Arial TUR"/>
                          <a:ea typeface="Times New Roman"/>
                          <a:cs typeface="Times New Roman"/>
                        </a:rPr>
                        <a:t>2017</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tr-TR" sz="1000" b="1">
                          <a:latin typeface="Arial TUR"/>
                          <a:ea typeface="Times New Roman"/>
                          <a:cs typeface="Times New Roman"/>
                        </a:rPr>
                        <a:t>Değişim       (%)</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501908">
                <a:tc rowSpan="3">
                  <a:txBody>
                    <a:bodyPr/>
                    <a:lstStyle/>
                    <a:p>
                      <a:pPr>
                        <a:lnSpc>
                          <a:spcPct val="115000"/>
                        </a:lnSpc>
                        <a:spcAft>
                          <a:spcPts val="0"/>
                        </a:spcAft>
                      </a:pPr>
                      <a:r>
                        <a:rPr lang="tr-TR" sz="1000" b="1">
                          <a:latin typeface="Arial TUR"/>
                          <a:ea typeface="Times New Roman"/>
                          <a:cs typeface="Times New Roman"/>
                        </a:rPr>
                        <a:t>Kurulan*</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b="1">
                          <a:latin typeface="Arial TUR"/>
                          <a:ea typeface="Times New Roman"/>
                          <a:cs typeface="Times New Roman"/>
                        </a:rPr>
                        <a:t>Şirket</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5.921</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6.887</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-14,03</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4.818</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22,89</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63.709</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72.871</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14,38</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1908">
                <a:tc vMerge="1">
                  <a:txBody>
                    <a:bodyPr/>
                    <a:lstStyle/>
                    <a:p>
                      <a:endParaRPr lang="tr-TR"/>
                    </a:p>
                  </a:txBody>
                  <a:tcPr/>
                </a:tc>
                <a:tc>
                  <a:txBody>
                    <a:bodyPr/>
                    <a:lstStyle/>
                    <a:p>
                      <a:pPr>
                        <a:lnSpc>
                          <a:spcPct val="115000"/>
                        </a:lnSpc>
                        <a:spcAft>
                          <a:spcPts val="0"/>
                        </a:spcAft>
                      </a:pPr>
                      <a:r>
                        <a:rPr lang="tr-TR" sz="1000" b="1">
                          <a:latin typeface="Arial TUR"/>
                          <a:ea typeface="Times New Roman"/>
                          <a:cs typeface="Times New Roman"/>
                        </a:rPr>
                        <a:t>Kooperatif</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77</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84</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-8,33</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67</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14,93</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771</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912</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18,29</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1527">
                <a:tc vMerge="1">
                  <a:txBody>
                    <a:bodyPr/>
                    <a:lstStyle/>
                    <a:p>
                      <a:endParaRPr lang="tr-TR"/>
                    </a:p>
                  </a:txBody>
                  <a:tcPr/>
                </a:tc>
                <a:tc>
                  <a:txBody>
                    <a:bodyPr/>
                    <a:lstStyle/>
                    <a:p>
                      <a:pPr>
                        <a:lnSpc>
                          <a:spcPct val="115000"/>
                        </a:lnSpc>
                        <a:spcAft>
                          <a:spcPts val="0"/>
                        </a:spcAft>
                      </a:pPr>
                      <a:r>
                        <a:rPr lang="tr-TR" sz="1000" b="1" dirty="0">
                          <a:latin typeface="Arial TUR"/>
                          <a:ea typeface="Times New Roman"/>
                          <a:cs typeface="Times New Roman"/>
                        </a:rPr>
                        <a:t>Ger.Kişi </a:t>
                      </a:r>
                      <a:r>
                        <a:rPr lang="tr-TR" sz="1000" b="1" dirty="0" err="1">
                          <a:latin typeface="Arial TUR"/>
                          <a:ea typeface="Times New Roman"/>
                          <a:cs typeface="Times New Roman"/>
                        </a:rPr>
                        <a:t>Tic.İşl</a:t>
                      </a:r>
                      <a:r>
                        <a:rPr lang="tr-TR" sz="1000" b="1" dirty="0">
                          <a:latin typeface="Arial TUR"/>
                          <a:ea typeface="Times New Roman"/>
                          <a:cs typeface="Times New Roman"/>
                        </a:rPr>
                        <a:t>.</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3.937</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3.073</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28,12</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5.259</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-25,14</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41.967</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44.238</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5,41</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2289">
                <a:tc rowSpan="2">
                  <a:txBody>
                    <a:bodyPr/>
                    <a:lstStyle/>
                    <a:p>
                      <a:pPr>
                        <a:lnSpc>
                          <a:spcPct val="115000"/>
                        </a:lnSpc>
                        <a:spcAft>
                          <a:spcPts val="0"/>
                        </a:spcAft>
                      </a:pPr>
                      <a:r>
                        <a:rPr lang="tr-TR" sz="1000" b="1">
                          <a:latin typeface="Arial TUR"/>
                          <a:ea typeface="Times New Roman"/>
                          <a:cs typeface="Times New Roman"/>
                        </a:rPr>
                        <a:t>Tasfiye</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b="1">
                          <a:latin typeface="Arial TUR"/>
                          <a:ea typeface="Times New Roman"/>
                          <a:cs typeface="Times New Roman"/>
                        </a:rPr>
                        <a:t>Şirket</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1.323</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915</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44,59</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1.444</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-8,38</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12.684</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10.254</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-19,16</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2289">
                <a:tc vMerge="1">
                  <a:txBody>
                    <a:bodyPr/>
                    <a:lstStyle/>
                    <a:p>
                      <a:endParaRPr lang="tr-TR"/>
                    </a:p>
                  </a:txBody>
                  <a:tcPr/>
                </a:tc>
                <a:tc>
                  <a:txBody>
                    <a:bodyPr/>
                    <a:lstStyle/>
                    <a:p>
                      <a:pPr>
                        <a:lnSpc>
                          <a:spcPct val="115000"/>
                        </a:lnSpc>
                        <a:spcAft>
                          <a:spcPts val="0"/>
                        </a:spcAft>
                      </a:pPr>
                      <a:r>
                        <a:rPr lang="tr-TR" sz="1000" b="1">
                          <a:latin typeface="Arial TUR"/>
                          <a:ea typeface="Times New Roman"/>
                          <a:cs typeface="Times New Roman"/>
                        </a:rPr>
                        <a:t>Kooperatif</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61</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48</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27,08</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67</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-8,96</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1.465</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881</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-39,86</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1908">
                <a:tc rowSpan="3">
                  <a:txBody>
                    <a:bodyPr/>
                    <a:lstStyle/>
                    <a:p>
                      <a:pPr>
                        <a:lnSpc>
                          <a:spcPct val="115000"/>
                        </a:lnSpc>
                        <a:spcAft>
                          <a:spcPts val="0"/>
                        </a:spcAft>
                      </a:pPr>
                      <a:r>
                        <a:rPr lang="tr-TR" sz="1000" b="1">
                          <a:latin typeface="Arial TUR"/>
                          <a:ea typeface="Times New Roman"/>
                          <a:cs typeface="Times New Roman"/>
                        </a:rPr>
                        <a:t>Kapanan**</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b="1">
                          <a:latin typeface="Arial TUR"/>
                          <a:ea typeface="Times New Roman"/>
                          <a:cs typeface="Times New Roman"/>
                        </a:rPr>
                        <a:t>Şirket</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2.015</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1.131</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78,16</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1.733</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16,27</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11.038</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13.517</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22,46</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1908">
                <a:tc vMerge="1">
                  <a:txBody>
                    <a:bodyPr/>
                    <a:lstStyle/>
                    <a:p>
                      <a:endParaRPr lang="tr-TR"/>
                    </a:p>
                  </a:txBody>
                  <a:tcPr/>
                </a:tc>
                <a:tc>
                  <a:txBody>
                    <a:bodyPr/>
                    <a:lstStyle/>
                    <a:p>
                      <a:pPr>
                        <a:lnSpc>
                          <a:spcPct val="115000"/>
                        </a:lnSpc>
                        <a:spcAft>
                          <a:spcPts val="0"/>
                        </a:spcAft>
                      </a:pPr>
                      <a:r>
                        <a:rPr lang="tr-TR" sz="1000" b="1">
                          <a:latin typeface="Arial TUR"/>
                          <a:ea typeface="Times New Roman"/>
                          <a:cs typeface="Times New Roman"/>
                        </a:rPr>
                        <a:t>Kooperatif</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148</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97</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52,58</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163</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latin typeface="Calibri"/>
                          <a:ea typeface="Calibri"/>
                          <a:cs typeface="Times New Roman"/>
                        </a:rPr>
                        <a:t>-9,20</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1.290</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1.184</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latin typeface="Calibri"/>
                          <a:ea typeface="Calibri"/>
                          <a:cs typeface="Times New Roman"/>
                        </a:rPr>
                        <a:t>-8,22</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1908">
                <a:tc vMerge="1">
                  <a:txBody>
                    <a:bodyPr/>
                    <a:lstStyle/>
                    <a:p>
                      <a:endParaRPr lang="tr-TR"/>
                    </a:p>
                  </a:txBody>
                  <a:tcPr/>
                </a:tc>
                <a:tc>
                  <a:txBody>
                    <a:bodyPr/>
                    <a:lstStyle/>
                    <a:p>
                      <a:pPr>
                        <a:lnSpc>
                          <a:spcPct val="115000"/>
                        </a:lnSpc>
                        <a:spcAft>
                          <a:spcPts val="0"/>
                        </a:spcAft>
                      </a:pPr>
                      <a:r>
                        <a:rPr lang="tr-TR" sz="1000" b="1">
                          <a:latin typeface="Arial TUR"/>
                          <a:ea typeface="Times New Roman"/>
                          <a:cs typeface="Times New Roman"/>
                        </a:rPr>
                        <a:t>Ger.Kişi Tic.İşl.</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000">
                          <a:solidFill>
                            <a:srgbClr val="000000"/>
                          </a:solidFill>
                          <a:latin typeface="Calibri"/>
                          <a:ea typeface="Calibri"/>
                          <a:cs typeface="Times New Roman"/>
                        </a:rPr>
                        <a:t>1.704</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000">
                          <a:solidFill>
                            <a:srgbClr val="000000"/>
                          </a:solidFill>
                          <a:latin typeface="Calibri"/>
                          <a:ea typeface="Calibri"/>
                          <a:cs typeface="Times New Roman"/>
                        </a:rPr>
                        <a:t>1.443</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000">
                          <a:solidFill>
                            <a:srgbClr val="000000"/>
                          </a:solidFill>
                          <a:latin typeface="Calibri"/>
                          <a:ea typeface="Calibri"/>
                          <a:cs typeface="Times New Roman"/>
                        </a:rPr>
                        <a:t>18,09</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000">
                          <a:solidFill>
                            <a:srgbClr val="000000"/>
                          </a:solidFill>
                          <a:latin typeface="Calibri"/>
                          <a:ea typeface="Calibri"/>
                          <a:cs typeface="Times New Roman"/>
                        </a:rPr>
                        <a:t>2.171</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000">
                          <a:solidFill>
                            <a:srgbClr val="000000"/>
                          </a:solidFill>
                          <a:latin typeface="Calibri"/>
                          <a:ea typeface="Calibri"/>
                          <a:cs typeface="Times New Roman"/>
                        </a:rPr>
                        <a:t>-21,51</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000">
                          <a:solidFill>
                            <a:srgbClr val="000000"/>
                          </a:solidFill>
                          <a:latin typeface="Calibri"/>
                          <a:ea typeface="Calibri"/>
                          <a:cs typeface="Times New Roman"/>
                        </a:rPr>
                        <a:t>19.600</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000">
                          <a:solidFill>
                            <a:srgbClr val="000000"/>
                          </a:solidFill>
                          <a:latin typeface="Calibri"/>
                          <a:ea typeface="Calibri"/>
                          <a:cs typeface="Times New Roman"/>
                        </a:rPr>
                        <a:t>18.005</a:t>
                      </a:r>
                      <a:endParaRPr lang="tr-TR" sz="100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tr-TR" sz="1000" dirty="0">
                          <a:solidFill>
                            <a:srgbClr val="000000"/>
                          </a:solidFill>
                          <a:latin typeface="Calibri"/>
                          <a:ea typeface="Calibri"/>
                          <a:cs typeface="Times New Roman"/>
                        </a:rPr>
                        <a:t>-8,14</a:t>
                      </a:r>
                      <a:endParaRPr lang="tr-TR" sz="1000" dirty="0">
                        <a:latin typeface="Calibri"/>
                        <a:ea typeface="Calibri"/>
                        <a:cs typeface="Times New Roman"/>
                      </a:endParaRPr>
                    </a:p>
                  </a:txBody>
                  <a:tcPr marL="28041" marR="280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653210"/>
          </a:xfrm>
        </p:spPr>
        <p:txBody>
          <a:bodyPr>
            <a:normAutofit fontScale="90000"/>
          </a:bodyPr>
          <a:lstStyle/>
          <a:p>
            <a:pPr algn="ctr"/>
            <a:r>
              <a:rPr lang="tr-TR" sz="3600" dirty="0" smtClean="0"/>
              <a:t/>
            </a:r>
            <a:br>
              <a:rPr lang="tr-TR" sz="3600" dirty="0" smtClean="0"/>
            </a:br>
            <a:r>
              <a:rPr lang="tr-TR" sz="3600" dirty="0" smtClean="0"/>
              <a:t/>
            </a:r>
            <a:br>
              <a:rPr lang="tr-TR" sz="3600" dirty="0" smtClean="0"/>
            </a:br>
            <a:r>
              <a:rPr lang="tr-TR" sz="3600" dirty="0" smtClean="0"/>
              <a:t/>
            </a:r>
            <a:br>
              <a:rPr lang="tr-TR" sz="3600" dirty="0" smtClean="0"/>
            </a:br>
            <a:r>
              <a:rPr lang="tr-TR" sz="3600" dirty="0" smtClean="0"/>
              <a:t/>
            </a:r>
            <a:br>
              <a:rPr lang="tr-TR" sz="3600" dirty="0" smtClean="0"/>
            </a:br>
            <a:r>
              <a:rPr lang="tr-TR" sz="3600" dirty="0" smtClean="0"/>
              <a:t/>
            </a:r>
            <a:br>
              <a:rPr lang="tr-TR" sz="3600" dirty="0" smtClean="0"/>
            </a:br>
            <a:r>
              <a:rPr lang="tr-TR" sz="3600" dirty="0" smtClean="0"/>
              <a:t/>
            </a:r>
            <a:br>
              <a:rPr lang="tr-TR" sz="3600" dirty="0" smtClean="0"/>
            </a:br>
            <a:r>
              <a:rPr lang="tr-TR" sz="3600" dirty="0" smtClean="0"/>
              <a:t>İmalat Sanayi Kapasite Kullanım Oranı </a:t>
            </a:r>
            <a:br>
              <a:rPr lang="tr-TR" sz="3600" dirty="0" smtClean="0"/>
            </a:br>
            <a:r>
              <a:rPr lang="tr-TR" sz="3600" dirty="0" smtClean="0"/>
              <a:t>(Ağırlıklı Ortalama, %) </a:t>
            </a:r>
            <a:endParaRPr lang="tr-TR" sz="3600" dirty="0"/>
          </a:p>
        </p:txBody>
      </p:sp>
      <p:pic>
        <p:nvPicPr>
          <p:cNvPr id="4098" name="Picture 2"/>
          <p:cNvPicPr>
            <a:picLocks noGrp="1" noChangeAspect="1" noChangeArrowheads="1"/>
          </p:cNvPicPr>
          <p:nvPr>
            <p:ph idx="1"/>
          </p:nvPr>
        </p:nvPicPr>
        <p:blipFill>
          <a:blip r:embed="rId2"/>
          <a:srcRect/>
          <a:stretch>
            <a:fillRect/>
          </a:stretch>
        </p:blipFill>
        <p:spPr bwMode="auto">
          <a:xfrm>
            <a:off x="357158" y="1714488"/>
            <a:ext cx="8429684" cy="4786346"/>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796086"/>
          </a:xfrm>
        </p:spPr>
        <p:txBody>
          <a:bodyPr>
            <a:noAutofit/>
          </a:bodyPr>
          <a:lstStyle/>
          <a:p>
            <a:r>
              <a:rPr lang="tr-TR" sz="2800" dirty="0" smtClean="0"/>
              <a:t>Sanayi Üretim Endeksi (Mevsim ve Takvim Etkisinden Arındırılmış, 2010=100)</a:t>
            </a:r>
            <a:endParaRPr lang="tr-TR" sz="2800" dirty="0"/>
          </a:p>
        </p:txBody>
      </p:sp>
      <p:graphicFrame>
        <p:nvGraphicFramePr>
          <p:cNvPr id="4" name="3 Grafik"/>
          <p:cNvGraphicFramePr/>
          <p:nvPr/>
        </p:nvGraphicFramePr>
        <p:xfrm>
          <a:off x="357158" y="1714488"/>
          <a:ext cx="8358246" cy="471490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510334"/>
          </a:xfrm>
        </p:spPr>
        <p:txBody>
          <a:bodyPr>
            <a:noAutofit/>
          </a:bodyPr>
          <a:lstStyle/>
          <a:p>
            <a:pPr algn="ctr"/>
            <a:r>
              <a:rPr lang="tr-TR" sz="2800" dirty="0" smtClean="0"/>
              <a:t>İşgücü İstatistikleri (Mevsim Etkilerinden Arındırılmamış) Kasım 2017</a:t>
            </a:r>
            <a:endParaRPr lang="tr-TR" sz="2800" dirty="0"/>
          </a:p>
        </p:txBody>
      </p:sp>
      <p:graphicFrame>
        <p:nvGraphicFramePr>
          <p:cNvPr id="4" name="6 İçerik Yer Tutucusu"/>
          <p:cNvGraphicFramePr>
            <a:graphicFrameLocks/>
          </p:cNvGraphicFramePr>
          <p:nvPr/>
        </p:nvGraphicFramePr>
        <p:xfrm>
          <a:off x="428596" y="1357298"/>
          <a:ext cx="8286807" cy="5072088"/>
        </p:xfrm>
        <a:graphic>
          <a:graphicData uri="http://schemas.openxmlformats.org/drawingml/2006/table">
            <a:tbl>
              <a:tblPr/>
              <a:tblGrid>
                <a:gridCol w="766702"/>
                <a:gridCol w="2434291"/>
                <a:gridCol w="1226729"/>
                <a:gridCol w="1226729"/>
                <a:gridCol w="1405627"/>
                <a:gridCol w="1226729"/>
              </a:tblGrid>
              <a:tr h="839663">
                <a:tc gridSpan="2">
                  <a:txBody>
                    <a:bodyPr/>
                    <a:lstStyle/>
                    <a:p>
                      <a:pPr algn="l" fontAlgn="b"/>
                      <a:r>
                        <a:rPr lang="tr-TR" sz="1000" b="1" i="0" u="none" strike="noStrike" dirty="0">
                          <a:solidFill>
                            <a:srgbClr val="000000"/>
                          </a:solidFill>
                          <a:latin typeface="Arial"/>
                        </a:rPr>
                        <a:t>Yıllar- </a:t>
                      </a:r>
                      <a:r>
                        <a:rPr lang="tr-TR" sz="1000" b="0" i="0" u="none" strike="noStrike" dirty="0" err="1">
                          <a:solidFill>
                            <a:srgbClr val="000000"/>
                          </a:solidFill>
                          <a:latin typeface="Arial"/>
                        </a:rPr>
                        <a:t>Years</a:t>
                      </a:r>
                      <a:endParaRPr lang="tr-TR" sz="1000" b="1" i="0" u="none" strike="noStrike" dirty="0">
                        <a:solidFill>
                          <a:srgbClr val="000000"/>
                        </a:solidFill>
                        <a:latin typeface="Arial"/>
                      </a:endParaRPr>
                    </a:p>
                  </a:txBody>
                  <a:tcPr marL="6545" marR="6545" marT="654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a:txBody>
                    <a:bodyPr/>
                    <a:lstStyle/>
                    <a:p>
                      <a:pPr algn="ctr" fontAlgn="b"/>
                      <a:r>
                        <a:rPr lang="tr-TR" sz="1000" b="1" i="0" u="none" strike="noStrike" dirty="0">
                          <a:solidFill>
                            <a:srgbClr val="000000"/>
                          </a:solidFill>
                          <a:latin typeface="Arial"/>
                        </a:rPr>
                        <a:t>İşgücüne             katılma                 oranı   </a:t>
                      </a:r>
                      <a:r>
                        <a:rPr lang="tr-TR" sz="1000" b="0" i="0" u="none" strike="noStrike" dirty="0">
                          <a:solidFill>
                            <a:srgbClr val="000000"/>
                          </a:solidFill>
                          <a:latin typeface="Calibri"/>
                        </a:rPr>
                        <a:t>    </a:t>
                      </a:r>
                      <a:r>
                        <a:rPr lang="tr-TR" sz="1000" b="1" i="0" u="none" strike="noStrike" dirty="0" smtClean="0">
                          <a:solidFill>
                            <a:srgbClr val="000000"/>
                          </a:solidFill>
                          <a:latin typeface="Arial"/>
                        </a:rPr>
                        <a:t>                (%)</a:t>
                      </a:r>
                    </a:p>
                    <a:p>
                      <a:pPr algn="ctr" fontAlgn="b"/>
                      <a:endParaRPr lang="tr-TR" sz="1000" b="0" i="0" u="none" strike="noStrike" dirty="0">
                        <a:solidFill>
                          <a:srgbClr val="000000"/>
                        </a:solidFill>
                        <a:latin typeface="Arial"/>
                      </a:endParaRPr>
                    </a:p>
                  </a:txBody>
                  <a:tcPr marL="6545" marR="6545" marT="654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err="1">
                          <a:solidFill>
                            <a:srgbClr val="FF0000"/>
                          </a:solidFill>
                          <a:latin typeface="Arial"/>
                        </a:rPr>
                        <a:t>İşsizlik</a:t>
                      </a:r>
                      <a:r>
                        <a:rPr lang="en-US" sz="1000" b="1" i="0" u="none" strike="noStrike" dirty="0">
                          <a:solidFill>
                            <a:srgbClr val="FF0000"/>
                          </a:solidFill>
                          <a:latin typeface="Arial"/>
                        </a:rPr>
                        <a:t> </a:t>
                      </a:r>
                      <a:r>
                        <a:rPr lang="en-US" sz="1000" b="1" i="0" u="none" strike="noStrike" dirty="0" err="1">
                          <a:solidFill>
                            <a:srgbClr val="FF0000"/>
                          </a:solidFill>
                          <a:latin typeface="Arial"/>
                        </a:rPr>
                        <a:t>oranı</a:t>
                      </a:r>
                      <a:r>
                        <a:rPr lang="en-US" sz="1000" b="1" i="0" u="none" strike="noStrike" dirty="0">
                          <a:solidFill>
                            <a:srgbClr val="FF0000"/>
                          </a:solidFill>
                          <a:latin typeface="Arial"/>
                        </a:rPr>
                        <a:t>         </a:t>
                      </a:r>
                      <a:r>
                        <a:rPr lang="en-US" sz="1000" b="0" i="0" u="none" strike="noStrike" dirty="0">
                          <a:solidFill>
                            <a:srgbClr val="FF0000"/>
                          </a:solidFill>
                          <a:latin typeface="Calibri"/>
                        </a:rPr>
                        <a:t>          </a:t>
                      </a:r>
                      <a:r>
                        <a:rPr lang="en-US" sz="1000" b="0" i="0" u="none" strike="noStrike" dirty="0">
                          <a:solidFill>
                            <a:srgbClr val="FF0000"/>
                          </a:solidFill>
                          <a:latin typeface="Arial"/>
                        </a:rPr>
                        <a:t> </a:t>
                      </a:r>
                      <a:r>
                        <a:rPr lang="en-US" sz="1000" b="0" i="0" u="none" strike="noStrike" dirty="0" smtClean="0">
                          <a:solidFill>
                            <a:srgbClr val="FF0000"/>
                          </a:solidFill>
                          <a:latin typeface="Arial"/>
                        </a:rPr>
                        <a:t>   </a:t>
                      </a:r>
                      <a:r>
                        <a:rPr lang="en-US" sz="1000" b="1" i="0" u="none" strike="noStrike" dirty="0" smtClean="0">
                          <a:solidFill>
                            <a:srgbClr val="FF0000"/>
                          </a:solidFill>
                          <a:latin typeface="Arial"/>
                        </a:rPr>
                        <a:t>               (%)</a:t>
                      </a:r>
                      <a:endParaRPr lang="tr-TR" sz="1000" b="1" i="0" u="none" strike="noStrike" dirty="0" smtClean="0">
                        <a:solidFill>
                          <a:srgbClr val="FF0000"/>
                        </a:solidFill>
                        <a:latin typeface="Arial"/>
                      </a:endParaRPr>
                    </a:p>
                    <a:p>
                      <a:pPr algn="ctr" fontAlgn="b"/>
                      <a:endParaRPr lang="tr-TR" sz="1000" b="1" i="0" u="none" strike="noStrike" dirty="0" smtClean="0">
                        <a:solidFill>
                          <a:srgbClr val="FF0000"/>
                        </a:solidFill>
                        <a:latin typeface="Arial"/>
                      </a:endParaRPr>
                    </a:p>
                    <a:p>
                      <a:pPr algn="ctr" fontAlgn="b"/>
                      <a:endParaRPr lang="en-US" sz="1000" b="0" i="0" u="none" strike="noStrike" dirty="0">
                        <a:solidFill>
                          <a:srgbClr val="FF0000"/>
                        </a:solidFill>
                        <a:latin typeface="Arial"/>
                      </a:endParaRPr>
                    </a:p>
                  </a:txBody>
                  <a:tcPr marL="6545" marR="6545" marT="654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000" b="1" i="0" u="none" strike="noStrike" dirty="0">
                          <a:solidFill>
                            <a:srgbClr val="000000"/>
                          </a:solidFill>
                          <a:latin typeface="Arial"/>
                        </a:rPr>
                        <a:t>Tarım dışı işsizlik            oranı </a:t>
                      </a:r>
                      <a:r>
                        <a:rPr lang="tr-TR" sz="1000" b="0" i="0" u="none" strike="noStrike" dirty="0">
                          <a:solidFill>
                            <a:srgbClr val="000000"/>
                          </a:solidFill>
                          <a:latin typeface="Calibri"/>
                        </a:rPr>
                        <a:t>         </a:t>
                      </a:r>
                      <a:r>
                        <a:rPr lang="tr-TR" sz="1000" b="0" i="0" u="none" strike="noStrike" dirty="0" smtClean="0">
                          <a:solidFill>
                            <a:srgbClr val="000000"/>
                          </a:solidFill>
                          <a:latin typeface="Arial"/>
                        </a:rPr>
                        <a:t> </a:t>
                      </a:r>
                      <a:r>
                        <a:rPr lang="tr-TR" sz="1000" b="1" i="0" u="none" strike="noStrike" dirty="0" smtClean="0">
                          <a:solidFill>
                            <a:srgbClr val="000000"/>
                          </a:solidFill>
                          <a:latin typeface="Arial"/>
                        </a:rPr>
                        <a:t>                    (%)</a:t>
                      </a:r>
                    </a:p>
                    <a:p>
                      <a:pPr algn="ctr" fontAlgn="b"/>
                      <a:endParaRPr lang="tr-TR" sz="1000" b="0" i="0" u="none" strike="noStrike" dirty="0">
                        <a:solidFill>
                          <a:srgbClr val="000000"/>
                        </a:solidFill>
                        <a:latin typeface="Arial"/>
                      </a:endParaRPr>
                    </a:p>
                  </a:txBody>
                  <a:tcPr marL="6545" marR="6545" marT="654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err="1">
                          <a:solidFill>
                            <a:srgbClr val="000000"/>
                          </a:solidFill>
                          <a:latin typeface="Arial"/>
                        </a:rPr>
                        <a:t>İstihdam</a:t>
                      </a:r>
                      <a:r>
                        <a:rPr lang="en-US" sz="1000" b="1" i="0" u="none" strike="noStrike" dirty="0">
                          <a:solidFill>
                            <a:srgbClr val="000000"/>
                          </a:solidFill>
                          <a:latin typeface="Arial"/>
                        </a:rPr>
                        <a:t> </a:t>
                      </a:r>
                      <a:r>
                        <a:rPr lang="en-US" sz="1000" b="1" i="0" u="none" strike="noStrike" dirty="0" err="1">
                          <a:solidFill>
                            <a:srgbClr val="000000"/>
                          </a:solidFill>
                          <a:latin typeface="Arial"/>
                        </a:rPr>
                        <a:t>oranı</a:t>
                      </a:r>
                      <a:r>
                        <a:rPr lang="en-US" sz="1000" b="1" i="0" u="none" strike="noStrike" dirty="0">
                          <a:solidFill>
                            <a:srgbClr val="000000"/>
                          </a:solidFill>
                          <a:latin typeface="Arial"/>
                        </a:rPr>
                        <a:t> </a:t>
                      </a:r>
                      <a:r>
                        <a:rPr lang="en-US" sz="1000" b="0" i="0" u="none" strike="noStrike" dirty="0">
                          <a:solidFill>
                            <a:srgbClr val="000000"/>
                          </a:solidFill>
                          <a:latin typeface="Calibri"/>
                        </a:rPr>
                        <a:t>    </a:t>
                      </a:r>
                      <a:r>
                        <a:rPr lang="en-US" sz="1000" b="0" i="0" u="none" strike="noStrike" dirty="0" smtClean="0">
                          <a:solidFill>
                            <a:srgbClr val="000000"/>
                          </a:solidFill>
                          <a:latin typeface="Arial"/>
                        </a:rPr>
                        <a:t>        </a:t>
                      </a:r>
                      <a:r>
                        <a:rPr lang="en-US" sz="1000" b="1" i="0" u="none" strike="noStrike" dirty="0" smtClean="0">
                          <a:solidFill>
                            <a:srgbClr val="000000"/>
                          </a:solidFill>
                          <a:latin typeface="Arial"/>
                        </a:rPr>
                        <a:t>                (%)</a:t>
                      </a:r>
                      <a:endParaRPr lang="tr-TR" sz="1000" b="1" i="0" u="none" strike="noStrike" dirty="0" smtClean="0">
                        <a:solidFill>
                          <a:srgbClr val="000000"/>
                        </a:solidFill>
                        <a:latin typeface="Arial"/>
                      </a:endParaRPr>
                    </a:p>
                    <a:p>
                      <a:pPr algn="ctr" fontAlgn="b"/>
                      <a:endParaRPr lang="tr-TR" sz="1000" b="0" i="0" u="none" strike="noStrike" dirty="0" smtClean="0">
                        <a:solidFill>
                          <a:srgbClr val="000000"/>
                        </a:solidFill>
                        <a:latin typeface="Arial"/>
                      </a:endParaRPr>
                    </a:p>
                    <a:p>
                      <a:pPr algn="ctr" fontAlgn="b"/>
                      <a:endParaRPr lang="en-US" sz="1000" b="0" i="0" u="none" strike="noStrike" dirty="0">
                        <a:solidFill>
                          <a:srgbClr val="000000"/>
                        </a:solidFill>
                        <a:latin typeface="Arial"/>
                      </a:endParaRPr>
                    </a:p>
                  </a:txBody>
                  <a:tcPr marL="6545" marR="6545" marT="654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297">
                <a:tc>
                  <a:txBody>
                    <a:bodyPr/>
                    <a:lstStyle/>
                    <a:p>
                      <a:pPr algn="l" fontAlgn="b"/>
                      <a:r>
                        <a:rPr lang="tr-TR" sz="1000" b="1" i="0" u="none" strike="noStrike" dirty="0">
                          <a:solidFill>
                            <a:srgbClr val="000000"/>
                          </a:solidFill>
                          <a:latin typeface="Arial"/>
                        </a:rPr>
                        <a:t>2005</a:t>
                      </a:r>
                    </a:p>
                  </a:txBody>
                  <a:tcPr marL="6545" marR="6545" marT="654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tr-TR" sz="1000" b="1" i="0" u="none" strike="noStrike" dirty="0">
                          <a:solidFill>
                            <a:srgbClr val="000000"/>
                          </a:solidFill>
                          <a:latin typeface="Arial"/>
                        </a:rPr>
                        <a:t>Yıllık </a:t>
                      </a:r>
                    </a:p>
                  </a:txBody>
                  <a:tcPr marL="6545" marR="6545" marT="654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tr-TR" sz="1000" b="0" i="0" u="none" strike="noStrike" dirty="0">
                          <a:solidFill>
                            <a:srgbClr val="000000"/>
                          </a:solidFill>
                          <a:latin typeface="Arial"/>
                        </a:rPr>
                        <a:t>44,9</a:t>
                      </a:r>
                    </a:p>
                  </a:txBody>
                  <a:tcPr marL="6545" marR="6545" marT="654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1000" b="0" i="0" u="none" strike="noStrike" dirty="0">
                          <a:solidFill>
                            <a:srgbClr val="FF0000"/>
                          </a:solidFill>
                          <a:latin typeface="Arial"/>
                        </a:rPr>
                        <a:t>9,5</a:t>
                      </a:r>
                    </a:p>
                  </a:txBody>
                  <a:tcPr marL="6545" marR="6545" marT="654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1000" b="0" i="0" u="none" strike="noStrike" dirty="0">
                          <a:solidFill>
                            <a:srgbClr val="000000"/>
                          </a:solidFill>
                          <a:latin typeface="Arial"/>
                        </a:rPr>
                        <a:t>12,0</a:t>
                      </a:r>
                    </a:p>
                  </a:txBody>
                  <a:tcPr marL="6545" marR="6545" marT="654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1000" b="0" i="0" u="none" strike="noStrike" dirty="0">
                          <a:solidFill>
                            <a:srgbClr val="000000"/>
                          </a:solidFill>
                          <a:latin typeface="Arial"/>
                        </a:rPr>
                        <a:t>40,6</a:t>
                      </a:r>
                    </a:p>
                  </a:txBody>
                  <a:tcPr marL="6545" marR="6545" marT="654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r>
              <a:tr h="169297">
                <a:tc>
                  <a:txBody>
                    <a:bodyPr/>
                    <a:lstStyle/>
                    <a:p>
                      <a:pPr algn="l" fontAlgn="b"/>
                      <a:r>
                        <a:rPr lang="tr-TR" sz="1000" b="1" i="0" u="none" strike="noStrike" dirty="0">
                          <a:solidFill>
                            <a:srgbClr val="000000"/>
                          </a:solidFill>
                          <a:latin typeface="Arial"/>
                        </a:rPr>
                        <a:t>2006</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44,5</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FF0000"/>
                          </a:solidFill>
                          <a:latin typeface="Arial"/>
                        </a:rPr>
                        <a:t>9,0</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000000"/>
                          </a:solidFill>
                          <a:latin typeface="Arial"/>
                        </a:rPr>
                        <a:t>11,1</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a:solidFill>
                            <a:srgbClr val="000000"/>
                          </a:solidFill>
                          <a:latin typeface="Arial"/>
                        </a:rPr>
                        <a:t>40,5</a:t>
                      </a:r>
                    </a:p>
                  </a:txBody>
                  <a:tcPr marL="6545" marR="6545" marT="6545" marB="0" anchor="b">
                    <a:lnL>
                      <a:noFill/>
                    </a:lnL>
                    <a:lnR>
                      <a:noFill/>
                    </a:lnR>
                    <a:lnT>
                      <a:noFill/>
                    </a:lnT>
                    <a:lnB>
                      <a:noFill/>
                    </a:lnB>
                    <a:solidFill>
                      <a:srgbClr val="FFFFFF"/>
                    </a:solidFill>
                  </a:tcPr>
                </a:tc>
              </a:tr>
              <a:tr h="169297">
                <a:tc>
                  <a:txBody>
                    <a:bodyPr/>
                    <a:lstStyle/>
                    <a:p>
                      <a:pPr algn="l" fontAlgn="b"/>
                      <a:r>
                        <a:rPr lang="tr-TR" sz="1000" b="1" i="0" u="none" strike="noStrike" dirty="0">
                          <a:solidFill>
                            <a:srgbClr val="000000"/>
                          </a:solidFill>
                          <a:latin typeface="Arial"/>
                        </a:rPr>
                        <a:t>2007</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44,3</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a:solidFill>
                            <a:srgbClr val="FF0000"/>
                          </a:solidFill>
                          <a:latin typeface="Arial"/>
                        </a:rPr>
                        <a:t>9,2</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000000"/>
                          </a:solidFill>
                          <a:latin typeface="Arial"/>
                        </a:rPr>
                        <a:t>11,2</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000000"/>
                          </a:solidFill>
                          <a:latin typeface="Arial"/>
                        </a:rPr>
                        <a:t>40,3</a:t>
                      </a:r>
                    </a:p>
                  </a:txBody>
                  <a:tcPr marL="6545" marR="6545" marT="6545" marB="0" anchor="b">
                    <a:lnL>
                      <a:noFill/>
                    </a:lnL>
                    <a:lnR>
                      <a:noFill/>
                    </a:lnR>
                    <a:lnT>
                      <a:noFill/>
                    </a:lnT>
                    <a:lnB>
                      <a:noFill/>
                    </a:lnB>
                    <a:solidFill>
                      <a:srgbClr val="FFFFFF"/>
                    </a:solidFill>
                  </a:tcPr>
                </a:tc>
              </a:tr>
              <a:tr h="169297">
                <a:tc>
                  <a:txBody>
                    <a:bodyPr/>
                    <a:lstStyle/>
                    <a:p>
                      <a:pPr algn="l" fontAlgn="b"/>
                      <a:r>
                        <a:rPr lang="tr-TR" sz="1000" b="1" i="0" u="none" strike="noStrike" dirty="0">
                          <a:solidFill>
                            <a:srgbClr val="000000"/>
                          </a:solidFill>
                          <a:latin typeface="Arial"/>
                        </a:rPr>
                        <a:t>2008</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44,9</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FF0000"/>
                          </a:solidFill>
                          <a:latin typeface="Arial"/>
                        </a:rPr>
                        <a:t>10,0</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a:solidFill>
                            <a:srgbClr val="000000"/>
                          </a:solidFill>
                          <a:latin typeface="Arial"/>
                        </a:rPr>
                        <a:t>12,3</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000000"/>
                          </a:solidFill>
                          <a:latin typeface="Arial"/>
                        </a:rPr>
                        <a:t>40,4</a:t>
                      </a:r>
                    </a:p>
                  </a:txBody>
                  <a:tcPr marL="6545" marR="6545" marT="6545" marB="0" anchor="b">
                    <a:lnL>
                      <a:noFill/>
                    </a:lnL>
                    <a:lnR>
                      <a:noFill/>
                    </a:lnR>
                    <a:lnT>
                      <a:noFill/>
                    </a:lnT>
                    <a:lnB>
                      <a:noFill/>
                    </a:lnB>
                    <a:solidFill>
                      <a:srgbClr val="FFFFFF"/>
                    </a:solidFill>
                  </a:tcPr>
                </a:tc>
              </a:tr>
              <a:tr h="169297">
                <a:tc>
                  <a:txBody>
                    <a:bodyPr/>
                    <a:lstStyle/>
                    <a:p>
                      <a:pPr algn="l" fontAlgn="b"/>
                      <a:r>
                        <a:rPr lang="tr-TR" sz="1000" b="1" i="0" u="none" strike="noStrike" dirty="0">
                          <a:solidFill>
                            <a:srgbClr val="000000"/>
                          </a:solidFill>
                          <a:latin typeface="Arial"/>
                        </a:rPr>
                        <a:t>2009</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45,7</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FF0000"/>
                          </a:solidFill>
                          <a:latin typeface="Arial"/>
                        </a:rPr>
                        <a:t>13,1</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a:solidFill>
                            <a:srgbClr val="000000"/>
                          </a:solidFill>
                          <a:latin typeface="Arial"/>
                        </a:rPr>
                        <a:t>16,0</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000000"/>
                          </a:solidFill>
                          <a:latin typeface="Arial"/>
                        </a:rPr>
                        <a:t>39,8</a:t>
                      </a:r>
                    </a:p>
                  </a:txBody>
                  <a:tcPr marL="6545" marR="6545" marT="6545" marB="0" anchor="b">
                    <a:lnL>
                      <a:noFill/>
                    </a:lnL>
                    <a:lnR>
                      <a:noFill/>
                    </a:lnR>
                    <a:lnT>
                      <a:noFill/>
                    </a:lnT>
                    <a:lnB>
                      <a:noFill/>
                    </a:lnB>
                    <a:solidFill>
                      <a:srgbClr val="FFFFFF"/>
                    </a:solidFill>
                  </a:tcPr>
                </a:tc>
              </a:tr>
              <a:tr h="169297">
                <a:tc>
                  <a:txBody>
                    <a:bodyPr/>
                    <a:lstStyle/>
                    <a:p>
                      <a:pPr algn="l" fontAlgn="b"/>
                      <a:r>
                        <a:rPr lang="tr-TR" sz="1000" b="1" i="0" u="none" strike="noStrike" dirty="0">
                          <a:solidFill>
                            <a:srgbClr val="000000"/>
                          </a:solidFill>
                          <a:latin typeface="Arial"/>
                        </a:rPr>
                        <a:t>2010</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46,5</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a:solidFill>
                            <a:srgbClr val="FF0000"/>
                          </a:solidFill>
                          <a:latin typeface="Arial"/>
                        </a:rPr>
                        <a:t>11,1</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a:solidFill>
                            <a:srgbClr val="000000"/>
                          </a:solidFill>
                          <a:latin typeface="Arial"/>
                        </a:rPr>
                        <a:t>13,7</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000000"/>
                          </a:solidFill>
                          <a:latin typeface="Arial"/>
                        </a:rPr>
                        <a:t>41,3</a:t>
                      </a:r>
                    </a:p>
                  </a:txBody>
                  <a:tcPr marL="6545" marR="6545" marT="6545" marB="0" anchor="b">
                    <a:lnL>
                      <a:noFill/>
                    </a:lnL>
                    <a:lnR>
                      <a:noFill/>
                    </a:lnR>
                    <a:lnT>
                      <a:noFill/>
                    </a:lnT>
                    <a:lnB>
                      <a:noFill/>
                    </a:lnB>
                    <a:solidFill>
                      <a:srgbClr val="FFFFFF"/>
                    </a:solidFill>
                  </a:tcPr>
                </a:tc>
              </a:tr>
              <a:tr h="169297">
                <a:tc>
                  <a:txBody>
                    <a:bodyPr/>
                    <a:lstStyle/>
                    <a:p>
                      <a:pPr algn="l" fontAlgn="b"/>
                      <a:r>
                        <a:rPr lang="tr-TR" sz="1000" b="1" i="0" u="none" strike="noStrike" dirty="0">
                          <a:solidFill>
                            <a:srgbClr val="000000"/>
                          </a:solidFill>
                          <a:latin typeface="Arial"/>
                        </a:rPr>
                        <a:t>2011</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47,4</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FF0000"/>
                          </a:solidFill>
                          <a:latin typeface="Arial"/>
                        </a:rPr>
                        <a:t>9,1</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a:solidFill>
                            <a:srgbClr val="000000"/>
                          </a:solidFill>
                          <a:latin typeface="Arial"/>
                        </a:rPr>
                        <a:t>11,3</a:t>
                      </a:r>
                    </a:p>
                  </a:txBody>
                  <a:tcPr marL="6545" marR="6545" marT="6545" marB="0" anchor="b">
                    <a:lnL>
                      <a:noFill/>
                    </a:lnL>
                    <a:lnR>
                      <a:noFill/>
                    </a:lnR>
                    <a:lnT>
                      <a:noFill/>
                    </a:lnT>
                    <a:lnB>
                      <a:noFill/>
                    </a:lnB>
                    <a:solidFill>
                      <a:srgbClr val="FFFFFF"/>
                    </a:solidFill>
                  </a:tcPr>
                </a:tc>
                <a:tc>
                  <a:txBody>
                    <a:bodyPr/>
                    <a:lstStyle/>
                    <a:p>
                      <a:pPr algn="ctr" fontAlgn="b"/>
                      <a:r>
                        <a:rPr lang="tr-TR" sz="1000" b="0" i="0" u="none" strike="noStrike" dirty="0">
                          <a:solidFill>
                            <a:srgbClr val="000000"/>
                          </a:solidFill>
                          <a:latin typeface="Arial"/>
                        </a:rPr>
                        <a:t>43,1</a:t>
                      </a:r>
                    </a:p>
                  </a:txBody>
                  <a:tcPr marL="6545" marR="6545" marT="6545" marB="0" anchor="b">
                    <a:lnL>
                      <a:noFill/>
                    </a:lnL>
                    <a:lnR>
                      <a:noFill/>
                    </a:lnR>
                    <a:lnT>
                      <a:noFill/>
                    </a:lnT>
                    <a:lnB>
                      <a:noFill/>
                    </a:lnB>
                    <a:solidFill>
                      <a:srgbClr val="FFFFFF"/>
                    </a:solidFill>
                  </a:tcPr>
                </a:tc>
              </a:tr>
              <a:tr h="169297">
                <a:tc>
                  <a:txBody>
                    <a:bodyPr/>
                    <a:lstStyle/>
                    <a:p>
                      <a:pPr algn="l" fontAlgn="b"/>
                      <a:r>
                        <a:rPr lang="tr-TR" sz="1000" b="1" i="0" u="none" strike="noStrike" dirty="0">
                          <a:solidFill>
                            <a:srgbClr val="000000"/>
                          </a:solidFill>
                          <a:latin typeface="Arial"/>
                        </a:rPr>
                        <a:t>2012</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47,6</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FF0000"/>
                          </a:solidFill>
                          <a:latin typeface="Arial"/>
                        </a:rPr>
                        <a:t>8,4</a:t>
                      </a: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10,3</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43,6</a:t>
                      </a:r>
                    </a:p>
                  </a:txBody>
                  <a:tcPr marL="6545" marR="6545" marT="6545" marB="0" anchor="b">
                    <a:lnL>
                      <a:noFill/>
                    </a:lnL>
                    <a:lnR>
                      <a:noFill/>
                    </a:lnR>
                    <a:lnT>
                      <a:noFill/>
                    </a:lnT>
                    <a:lnB>
                      <a:noFill/>
                    </a:lnB>
                  </a:tcPr>
                </a:tc>
              </a:tr>
              <a:tr h="169297">
                <a:tc>
                  <a:txBody>
                    <a:bodyPr/>
                    <a:lstStyle/>
                    <a:p>
                      <a:pPr algn="l" fontAlgn="b"/>
                      <a:r>
                        <a:rPr lang="tr-TR" sz="1000" b="1" i="0" u="none" strike="noStrike">
                          <a:solidFill>
                            <a:srgbClr val="000000"/>
                          </a:solidFill>
                          <a:latin typeface="Arial"/>
                        </a:rPr>
                        <a:t>2013</a:t>
                      </a: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48,3</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FF0000"/>
                          </a:solidFill>
                          <a:latin typeface="Arial"/>
                        </a:rPr>
                        <a:t>9,0</a:t>
                      </a: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10,9</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43,9</a:t>
                      </a:r>
                    </a:p>
                  </a:txBody>
                  <a:tcPr marL="6545" marR="6545" marT="6545" marB="0" anchor="b">
                    <a:lnL>
                      <a:noFill/>
                    </a:lnL>
                    <a:lnR>
                      <a:noFill/>
                    </a:lnR>
                    <a:lnT>
                      <a:noFill/>
                    </a:lnT>
                    <a:lnB>
                      <a:noFill/>
                    </a:lnB>
                  </a:tcPr>
                </a:tc>
              </a:tr>
              <a:tr h="169297">
                <a:tc>
                  <a:txBody>
                    <a:bodyPr/>
                    <a:lstStyle/>
                    <a:p>
                      <a:pPr algn="l" fontAlgn="b"/>
                      <a:r>
                        <a:rPr lang="tr-TR" sz="1000" b="1" i="0" u="none" strike="noStrike" dirty="0">
                          <a:solidFill>
                            <a:srgbClr val="000000"/>
                          </a:solidFill>
                          <a:latin typeface="Arial"/>
                        </a:rPr>
                        <a:t>2014</a:t>
                      </a:r>
                    </a:p>
                  </a:txBody>
                  <a:tcPr marL="6545" marR="6545" marT="6545" marB="0" anchor="b">
                    <a:lnL>
                      <a:noFill/>
                    </a:lnL>
                    <a:lnR>
                      <a:noFill/>
                    </a:lnR>
                    <a:lnT>
                      <a:noFill/>
                    </a:lnT>
                    <a:lnB>
                      <a:noFill/>
                    </a:lnB>
                    <a:solidFill>
                      <a:srgbClr val="FFFFFF"/>
                    </a:solidFill>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50,5</a:t>
                      </a:r>
                    </a:p>
                  </a:txBody>
                  <a:tcPr marL="6545" marR="6545" marT="6545" marB="0" anchor="b">
                    <a:lnL>
                      <a:noFill/>
                    </a:lnL>
                    <a:lnR>
                      <a:noFill/>
                    </a:lnR>
                    <a:lnT>
                      <a:noFill/>
                    </a:lnT>
                    <a:lnB>
                      <a:noFill/>
                    </a:lnB>
                  </a:tcPr>
                </a:tc>
                <a:tc>
                  <a:txBody>
                    <a:bodyPr/>
                    <a:lstStyle/>
                    <a:p>
                      <a:pPr algn="ctr" fontAlgn="b"/>
                      <a:r>
                        <a:rPr lang="tr-TR" sz="1000" b="0" i="0" u="none" strike="noStrike">
                          <a:solidFill>
                            <a:srgbClr val="FF0000"/>
                          </a:solidFill>
                          <a:latin typeface="Arial"/>
                        </a:rPr>
                        <a:t>9,9</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12,0</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45,5</a:t>
                      </a:r>
                    </a:p>
                  </a:txBody>
                  <a:tcPr marL="6545" marR="6545" marT="6545" marB="0" anchor="b">
                    <a:lnL>
                      <a:noFill/>
                    </a:lnL>
                    <a:lnR>
                      <a:noFill/>
                    </a:lnR>
                    <a:lnT>
                      <a:noFill/>
                    </a:lnT>
                    <a:lnB>
                      <a:noFill/>
                    </a:lnB>
                  </a:tcPr>
                </a:tc>
              </a:tr>
              <a:tr h="169297">
                <a:tc>
                  <a:txBody>
                    <a:bodyPr/>
                    <a:lstStyle/>
                    <a:p>
                      <a:pPr algn="l" fontAlgn="b"/>
                      <a:r>
                        <a:rPr lang="tr-TR" sz="1000" b="1" i="0" u="none" strike="noStrike" dirty="0">
                          <a:solidFill>
                            <a:srgbClr val="000000"/>
                          </a:solidFill>
                          <a:latin typeface="Arial"/>
                        </a:rPr>
                        <a:t>2015</a:t>
                      </a: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Yıllık </a:t>
                      </a:r>
                      <a:r>
                        <a:rPr lang="tr-TR" sz="1000" b="0"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51,3</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FF0000"/>
                          </a:solidFill>
                          <a:latin typeface="Arial"/>
                        </a:rPr>
                        <a:t>10,3</a:t>
                      </a: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12,4</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46,0</a:t>
                      </a:r>
                    </a:p>
                  </a:txBody>
                  <a:tcPr marL="6545" marR="6545" marT="6545" marB="0" anchor="b">
                    <a:lnL>
                      <a:noFill/>
                    </a:lnL>
                    <a:lnR>
                      <a:noFill/>
                    </a:lnR>
                    <a:lnT>
                      <a:noFill/>
                    </a:lnT>
                    <a:lnB>
                      <a:noFill/>
                    </a:lnB>
                  </a:tcPr>
                </a:tc>
              </a:tr>
              <a:tr h="169297">
                <a:tc>
                  <a:txBody>
                    <a:bodyPr/>
                    <a:lstStyle/>
                    <a:p>
                      <a:pPr algn="l" fontAlgn="b"/>
                      <a:r>
                        <a:rPr lang="tr-TR" sz="1000" b="1" i="0" u="none" strike="noStrike" dirty="0" smtClean="0">
                          <a:solidFill>
                            <a:srgbClr val="000000"/>
                          </a:solidFill>
                          <a:latin typeface="Arial"/>
                        </a:rPr>
                        <a:t>2016</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Kasım </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52,1</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FF0000"/>
                          </a:solidFill>
                          <a:latin typeface="Arial"/>
                        </a:rPr>
                        <a:t>12,1</a:t>
                      </a: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14,3</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45,8</a:t>
                      </a: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Aralık </a:t>
                      </a:r>
                      <a:r>
                        <a:rPr lang="tr-TR" sz="1000" b="1" i="0" u="none" strike="noStrike" dirty="0" smtClean="0">
                          <a:solidFill>
                            <a:srgbClr val="000000"/>
                          </a:solidFill>
                          <a:latin typeface="Arial"/>
                        </a:rPr>
                        <a:t> </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51,6</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FF0000"/>
                          </a:solidFill>
                          <a:latin typeface="Arial"/>
                        </a:rPr>
                        <a:t>12,7</a:t>
                      </a: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14,9</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45,1</a:t>
                      </a: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Yıllık </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52,0</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FF0000"/>
                          </a:solidFill>
                          <a:latin typeface="Arial"/>
                        </a:rPr>
                        <a:t>10,9</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13,0</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46,3</a:t>
                      </a:r>
                    </a:p>
                  </a:txBody>
                  <a:tcPr marL="6545" marR="6545" marT="6545" marB="0" anchor="b">
                    <a:lnL>
                      <a:noFill/>
                    </a:lnL>
                    <a:lnR>
                      <a:noFill/>
                    </a:lnR>
                    <a:lnT>
                      <a:noFill/>
                    </a:lnT>
                    <a:lnB>
                      <a:noFill/>
                    </a:lnB>
                  </a:tcPr>
                </a:tc>
              </a:tr>
              <a:tr h="169297">
                <a:tc>
                  <a:txBody>
                    <a:bodyPr/>
                    <a:lstStyle/>
                    <a:p>
                      <a:pPr algn="l" fontAlgn="b"/>
                      <a:r>
                        <a:rPr lang="tr-TR" sz="1000" b="1" i="0" u="none" strike="noStrike" dirty="0">
                          <a:solidFill>
                            <a:srgbClr val="000000"/>
                          </a:solidFill>
                          <a:latin typeface="Arial"/>
                        </a:rPr>
                        <a:t>2017</a:t>
                      </a: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Ocak </a:t>
                      </a: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51,5</a:t>
                      </a: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13,0</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15,2</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44,8</a:t>
                      </a: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Şubat </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51,8</a:t>
                      </a: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12,6</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14,8</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45,3</a:t>
                      </a: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Mart </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52,2</a:t>
                      </a: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11,7</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a:solidFill>
                            <a:srgbClr val="000000"/>
                          </a:solidFill>
                          <a:latin typeface="Arial"/>
                        </a:rPr>
                        <a:t>13,7</a:t>
                      </a: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46,1</a:t>
                      </a: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a:solidFill>
                            <a:srgbClr val="000000"/>
                          </a:solidFill>
                          <a:latin typeface="Arial"/>
                        </a:rPr>
                        <a:t>Nisan </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52,7</a:t>
                      </a: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10,5</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a:solidFill>
                            <a:srgbClr val="000000"/>
                          </a:solidFill>
                          <a:latin typeface="Arial"/>
                        </a:rPr>
                        <a:t>12,4</a:t>
                      </a: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47,2</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smtClean="0">
                          <a:solidFill>
                            <a:srgbClr val="000000"/>
                          </a:solidFill>
                          <a:latin typeface="Arial"/>
                        </a:rPr>
                        <a:t>Mayıs</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53,0</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10,2</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12,2</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47,7</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smtClean="0">
                          <a:solidFill>
                            <a:srgbClr val="000000"/>
                          </a:solidFill>
                          <a:latin typeface="Arial"/>
                        </a:rPr>
                        <a:t>Haziran</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53,4</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10,2</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12,2</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48,0</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smtClean="0">
                          <a:solidFill>
                            <a:srgbClr val="000000"/>
                          </a:solidFill>
                          <a:latin typeface="Arial"/>
                        </a:rPr>
                        <a:t>Temmuz</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53,7</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10,7</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13,0</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48,0</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smtClean="0">
                          <a:solidFill>
                            <a:srgbClr val="000000"/>
                          </a:solidFill>
                          <a:latin typeface="Arial"/>
                        </a:rPr>
                        <a:t>Ağustos</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53,7</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10,6</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12,8</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48,0</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smtClean="0">
                          <a:solidFill>
                            <a:srgbClr val="000000"/>
                          </a:solidFill>
                          <a:latin typeface="Arial"/>
                        </a:rPr>
                        <a:t>Eylül</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53,6</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10,6</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12,8</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47,9</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smtClean="0">
                          <a:solidFill>
                            <a:srgbClr val="000000"/>
                          </a:solidFill>
                          <a:latin typeface="Arial"/>
                        </a:rPr>
                        <a:t>Ekim</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53,1</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10,3</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12,3</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47,6</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r h="169297">
                <a:tc>
                  <a:txBody>
                    <a:bodyPr/>
                    <a:lstStyle/>
                    <a:p>
                      <a:pPr algn="l" fontAlgn="b"/>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l" fontAlgn="b"/>
                      <a:r>
                        <a:rPr lang="tr-TR" sz="1000" b="1" i="0" u="none" strike="noStrike" dirty="0" smtClean="0">
                          <a:solidFill>
                            <a:srgbClr val="000000"/>
                          </a:solidFill>
                          <a:latin typeface="Arial"/>
                        </a:rPr>
                        <a:t>Kasım</a:t>
                      </a:r>
                      <a:endParaRPr lang="tr-TR" sz="1000" b="1"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52,8</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FF0000"/>
                          </a:solidFill>
                          <a:latin typeface="Arial"/>
                        </a:rPr>
                        <a:t>10,3</a:t>
                      </a:r>
                      <a:endParaRPr lang="tr-TR" sz="1000" b="0" i="0" u="none" strike="noStrike" dirty="0">
                        <a:solidFill>
                          <a:srgbClr val="FF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12,2</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c>
                  <a:txBody>
                    <a:bodyPr/>
                    <a:lstStyle/>
                    <a:p>
                      <a:pPr algn="ctr" fontAlgn="b"/>
                      <a:r>
                        <a:rPr lang="tr-TR" sz="1000" b="0" i="0" u="none" strike="noStrike" dirty="0" smtClean="0">
                          <a:solidFill>
                            <a:srgbClr val="000000"/>
                          </a:solidFill>
                          <a:latin typeface="Arial"/>
                        </a:rPr>
                        <a:t>47,3</a:t>
                      </a:r>
                      <a:endParaRPr lang="tr-TR" sz="1000" b="0" i="0" u="none" strike="noStrike" dirty="0">
                        <a:solidFill>
                          <a:srgbClr val="000000"/>
                        </a:solidFill>
                        <a:latin typeface="Arial"/>
                      </a:endParaRPr>
                    </a:p>
                  </a:txBody>
                  <a:tcPr marL="6545" marR="6545" marT="6545" marB="0" anchor="b">
                    <a:lnL>
                      <a:noFill/>
                    </a:lnL>
                    <a:lnR>
                      <a:noFill/>
                    </a:lnR>
                    <a:lnT>
                      <a:noFill/>
                    </a:lnT>
                    <a:lnB>
                      <a:noFill/>
                    </a:lnB>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1406</TotalTime>
  <Words>1340</Words>
  <Application>Microsoft Office PowerPoint</Application>
  <PresentationFormat>Ekran Gösterisi (4:3)</PresentationFormat>
  <Paragraphs>556</Paragraphs>
  <Slides>29</Slides>
  <Notes>0</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Akış</vt:lpstr>
      <vt:lpstr>2018 OCAK AYI TÜRKİYE VE MALATYA EKONOMİSİNDEKİ GELİŞMELER</vt:lpstr>
      <vt:lpstr> Dış Ticaret Verileri (Milyon Dolar) </vt:lpstr>
      <vt:lpstr>Dış Ticaret Verileri</vt:lpstr>
      <vt:lpstr> Ülkelere Göre İhracat (Milyon Dolar) </vt:lpstr>
      <vt:lpstr> Ülkelere Göre İthalat (Milyon Dolar) </vt:lpstr>
      <vt:lpstr>Kurulan ve Kapanan Şirket Verileri</vt:lpstr>
      <vt:lpstr>      İmalat Sanayi Kapasite Kullanım Oranı  (Ağırlıklı Ortalama, %) </vt:lpstr>
      <vt:lpstr>Sanayi Üretim Endeksi (Mevsim ve Takvim Etkisinden Arındırılmış, 2010=100)</vt:lpstr>
      <vt:lpstr>İşgücü İstatistikleri (Mevsim Etkilerinden Arındırılmamış) Kasım 2017</vt:lpstr>
      <vt:lpstr>Enflasyon Oranları</vt:lpstr>
      <vt:lpstr>Slayt 11</vt:lpstr>
      <vt:lpstr>Enflasyon Oranları</vt:lpstr>
      <vt:lpstr>TEPAV Perakende Güven Endeksi (TEPE)</vt:lpstr>
      <vt:lpstr>TEPAV Perakende Güven Endeksi (TEPE)</vt:lpstr>
      <vt:lpstr>2017 Kasım Kısa Vadeli Dış Borç İstatistikleri  (Milyon Dolar) </vt:lpstr>
      <vt:lpstr>2017 Kasım Kısa Vadeli Dış Borç İstatistikleri  (Milyon Dolar) </vt:lpstr>
      <vt:lpstr>2017 Kasım Kısa Vadeli Dış Borç İstatistikleri </vt:lpstr>
      <vt:lpstr>2017 Kasım Özel Sektörün Yurt Dışından Sağladığı Kredi Borcu Gelişmeleri</vt:lpstr>
      <vt:lpstr>Özel Sektörün Yurt Dışından Sağladığı Uzun Vadeli Kredi Borcu </vt:lpstr>
      <vt:lpstr>Özel Sektörün Yurt Dışından Sağladığı Kısa Vadeli Kredi Borcu </vt:lpstr>
      <vt:lpstr>2017 Kasım Özel Sektörün Yurt Dışından Sağladığı Kredi Borcu Gelişmeleri</vt:lpstr>
      <vt:lpstr>Slayt 22</vt:lpstr>
      <vt:lpstr>Slayt 23</vt:lpstr>
      <vt:lpstr>Slayt 24</vt:lpstr>
      <vt:lpstr>MALATYA EKONOMİSİ</vt:lpstr>
      <vt:lpstr>İhracat (Bin Dolar)</vt:lpstr>
      <vt:lpstr>Malatya Yatırım Teşvik Verileri</vt:lpstr>
      <vt:lpstr>Kurulan Kapanan Şirket Sayısı</vt:lpstr>
      <vt:lpstr>Karşılıksız Çek Tutarı (Bin TL)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ugur</dc:creator>
  <cp:lastModifiedBy>uğur</cp:lastModifiedBy>
  <cp:revision>272</cp:revision>
  <dcterms:created xsi:type="dcterms:W3CDTF">2017-05-26T09:26:39Z</dcterms:created>
  <dcterms:modified xsi:type="dcterms:W3CDTF">2018-02-15T14:46:48Z</dcterms:modified>
</cp:coreProperties>
</file>