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89" r:id="rId8"/>
    <p:sldId id="275" r:id="rId9"/>
    <p:sldId id="276" r:id="rId10"/>
    <p:sldId id="278" r:id="rId11"/>
    <p:sldId id="279" r:id="rId12"/>
    <p:sldId id="263" r:id="rId13"/>
    <p:sldId id="264" r:id="rId14"/>
    <p:sldId id="277" r:id="rId15"/>
    <p:sldId id="26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268" r:id="rId31"/>
    <p:sldId id="269" r:id="rId32"/>
    <p:sldId id="270" r:id="rId33"/>
    <p:sldId id="271" r:id="rId34"/>
    <p:sldId id="272" r:id="rId35"/>
    <p:sldId id="273" r:id="rId36"/>
    <p:sldId id="274" r:id="rId37"/>
    <p:sldId id="310" r:id="rId38"/>
    <p:sldId id="311" r:id="rId39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usN20\Desktop\masa&#252;st&#252;\ENDEKS%20VE%20B&#220;LTENLER\Sanayi%20&#220;retim%20Endeksi\11.Kas&#305;m\S&#220;E_Kas&#305;m.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US%2012\Desktop\Projelerim\RKGE-2017\Kas&#305;m%20-%202017\RKGE%20-%20Kas&#305;m-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plotArea>
      <c:layout/>
      <c:lineChart>
        <c:grouping val="standard"/>
        <c:ser>
          <c:idx val="0"/>
          <c:order val="0"/>
          <c:tx>
            <c:strRef>
              <c:f>'mevsim ve takvim'!$A$2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strRef>
              <c:f>'mevsim ve takvim'!$B$1:$M$1</c:f>
              <c:strCache>
                <c:ptCount val="12"/>
                <c:pt idx="0">
                  <c:v>Ocak </c:v>
                </c:pt>
                <c:pt idx="1">
                  <c:v>Şubat</c:v>
                </c:pt>
                <c:pt idx="2">
                  <c:v>Mart</c:v>
                </c:pt>
                <c:pt idx="3">
                  <c:v>Nisan</c:v>
                </c:pt>
                <c:pt idx="4">
                  <c:v>Mayıs</c:v>
                </c:pt>
                <c:pt idx="5">
                  <c:v>Haziran</c:v>
                </c:pt>
                <c:pt idx="6">
                  <c:v>Temmuz</c:v>
                </c:pt>
                <c:pt idx="7">
                  <c:v>Ağustos</c:v>
                </c:pt>
                <c:pt idx="8">
                  <c:v>Eylül</c:v>
                </c:pt>
                <c:pt idx="9">
                  <c:v>Ekim</c:v>
                </c:pt>
                <c:pt idx="10">
                  <c:v>Kasım</c:v>
                </c:pt>
                <c:pt idx="11">
                  <c:v>Aralık</c:v>
                </c:pt>
              </c:strCache>
            </c:strRef>
          </c:cat>
          <c:val>
            <c:numRef>
              <c:f>'mevsim ve takvim'!$B$2:$M$2</c:f>
              <c:numCache>
                <c:formatCode>0.0</c:formatCode>
                <c:ptCount val="12"/>
                <c:pt idx="0">
                  <c:v>126.97683152493637</c:v>
                </c:pt>
                <c:pt idx="1">
                  <c:v>128.29312536558854</c:v>
                </c:pt>
                <c:pt idx="2">
                  <c:v>127.6017968977164</c:v>
                </c:pt>
                <c:pt idx="3">
                  <c:v>125.61793085786114</c:v>
                </c:pt>
                <c:pt idx="4">
                  <c:v>127.60674845697702</c:v>
                </c:pt>
                <c:pt idx="5">
                  <c:v>126.83372095613375</c:v>
                </c:pt>
                <c:pt idx="6">
                  <c:v>117.73532517751106</c:v>
                </c:pt>
                <c:pt idx="7">
                  <c:v>128.20565922117862</c:v>
                </c:pt>
                <c:pt idx="8">
                  <c:v>123.24688613943339</c:v>
                </c:pt>
                <c:pt idx="9">
                  <c:v>127.9043341218575</c:v>
                </c:pt>
                <c:pt idx="10">
                  <c:v>128.02757786262691</c:v>
                </c:pt>
                <c:pt idx="11">
                  <c:v>128.14509432539415</c:v>
                </c:pt>
              </c:numCache>
            </c:numRef>
          </c:val>
        </c:ser>
        <c:ser>
          <c:idx val="1"/>
          <c:order val="1"/>
          <c:tx>
            <c:strRef>
              <c:f>'mevsim ve takvim'!$A$3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1"/>
              <c:layout/>
              <c:dLblPos val="t"/>
              <c:showVal val="1"/>
            </c:dLbl>
            <c:dLbl>
              <c:idx val="2"/>
              <c:layout>
                <c:manualLayout>
                  <c:x val="-2.5873221216041398E-2"/>
                  <c:y val="-4.1666666666666671E-2"/>
                </c:manualLayout>
              </c:layout>
              <c:showVal val="1"/>
            </c:dLbl>
            <c:txPr>
              <a:bodyPr/>
              <a:lstStyle/>
              <a:p>
                <a:pPr>
                  <a:defRPr sz="1100"/>
                </a:pPr>
                <a:endParaRPr lang="tr-TR"/>
              </a:p>
            </c:txPr>
            <c:showVal val="1"/>
          </c:dLbls>
          <c:cat>
            <c:strRef>
              <c:f>'mevsim ve takvim'!$B$1:$M$1</c:f>
              <c:strCache>
                <c:ptCount val="12"/>
                <c:pt idx="0">
                  <c:v>Ocak </c:v>
                </c:pt>
                <c:pt idx="1">
                  <c:v>Şubat</c:v>
                </c:pt>
                <c:pt idx="2">
                  <c:v>Mart</c:v>
                </c:pt>
                <c:pt idx="3">
                  <c:v>Nisan</c:v>
                </c:pt>
                <c:pt idx="4">
                  <c:v>Mayıs</c:v>
                </c:pt>
                <c:pt idx="5">
                  <c:v>Haziran</c:v>
                </c:pt>
                <c:pt idx="6">
                  <c:v>Temmuz</c:v>
                </c:pt>
                <c:pt idx="7">
                  <c:v>Ağustos</c:v>
                </c:pt>
                <c:pt idx="8">
                  <c:v>Eylül</c:v>
                </c:pt>
                <c:pt idx="9">
                  <c:v>Ekim</c:v>
                </c:pt>
                <c:pt idx="10">
                  <c:v>Kasım</c:v>
                </c:pt>
                <c:pt idx="11">
                  <c:v>Aralık</c:v>
                </c:pt>
              </c:strCache>
            </c:strRef>
          </c:cat>
          <c:val>
            <c:numRef>
              <c:f>'mevsim ve takvim'!$B$3:$M$3</c:f>
              <c:numCache>
                <c:formatCode>0.0</c:formatCode>
                <c:ptCount val="12"/>
                <c:pt idx="0">
                  <c:v>129.80771931541517</c:v>
                </c:pt>
                <c:pt idx="1">
                  <c:v>129.45708435424388</c:v>
                </c:pt>
                <c:pt idx="2">
                  <c:v>130.95348889022438</c:v>
                </c:pt>
                <c:pt idx="3">
                  <c:v>134.08176367323642</c:v>
                </c:pt>
                <c:pt idx="4">
                  <c:v>132.15884898124443</c:v>
                </c:pt>
                <c:pt idx="5">
                  <c:v>131.93290319341091</c:v>
                </c:pt>
                <c:pt idx="6">
                  <c:v>134.98631416902614</c:v>
                </c:pt>
                <c:pt idx="7">
                  <c:v>134.99534833961522</c:v>
                </c:pt>
                <c:pt idx="8">
                  <c:v>135.83658397178422</c:v>
                </c:pt>
                <c:pt idx="9">
                  <c:v>136.91545217729404</c:v>
                </c:pt>
                <c:pt idx="10">
                  <c:v>137.28430331919057</c:v>
                </c:pt>
              </c:numCache>
            </c:numRef>
          </c:val>
        </c:ser>
        <c:marker val="1"/>
        <c:axId val="34518144"/>
        <c:axId val="34525568"/>
      </c:lineChart>
      <c:catAx>
        <c:axId val="34518144"/>
        <c:scaling>
          <c:orientation val="minMax"/>
        </c:scaling>
        <c:axPos val="b"/>
        <c:tickLblPos val="nextTo"/>
        <c:crossAx val="34525568"/>
        <c:crosses val="autoZero"/>
        <c:auto val="1"/>
        <c:lblAlgn val="ctr"/>
        <c:lblOffset val="100"/>
      </c:catAx>
      <c:valAx>
        <c:axId val="34525568"/>
        <c:scaling>
          <c:orientation val="minMax"/>
        </c:scaling>
        <c:axPos val="l"/>
        <c:numFmt formatCode="0.0" sourceLinked="1"/>
        <c:tickLblPos val="nextTo"/>
        <c:crossAx val="34518144"/>
        <c:crosses val="autoZero"/>
        <c:crossBetween val="between"/>
        <c:majorUnit val="5"/>
      </c:valAx>
      <c:spPr>
        <a:gradFill>
          <a:gsLst>
            <a:gs pos="0">
              <a:srgbClr val="0F6FC6">
                <a:tint val="66000"/>
                <a:satMod val="160000"/>
              </a:srgbClr>
            </a:gs>
            <a:gs pos="50000">
              <a:srgbClr val="0F6FC6">
                <a:tint val="44500"/>
                <a:satMod val="160000"/>
              </a:srgbClr>
            </a:gs>
            <a:gs pos="100000">
              <a:srgbClr val="0F6FC6">
                <a:tint val="23500"/>
                <a:satMod val="160000"/>
              </a:srgbClr>
            </a:gs>
          </a:gsLst>
          <a:lin ang="5400000" scaled="0"/>
        </a:gradFill>
      </c:spPr>
    </c:plotArea>
    <c:legend>
      <c:legendPos val="b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plotArea>
      <c:layout>
        <c:manualLayout>
          <c:layoutTarget val="inner"/>
          <c:xMode val="edge"/>
          <c:yMode val="edge"/>
          <c:x val="6.1627899899821918E-2"/>
          <c:y val="3.4312115119650245E-2"/>
          <c:w val="0.65100013754706132"/>
          <c:h val="0.82600743564622903"/>
        </c:manualLayout>
      </c:layout>
      <c:lineChart>
        <c:grouping val="standard"/>
        <c:ser>
          <c:idx val="0"/>
          <c:order val="0"/>
          <c:tx>
            <c:strRef>
              <c:f>'Sekil 1'!$A$2</c:f>
              <c:strCache>
                <c:ptCount val="1"/>
                <c:pt idx="0">
                  <c:v>Mevsimsellikten Arındırılmamış Reel Kesim Güven Endeksi</c:v>
                </c:pt>
              </c:strCache>
            </c:strRef>
          </c:tx>
          <c:marker>
            <c:symbol val="none"/>
          </c:marker>
          <c:dPt>
            <c:idx val="6"/>
          </c:dPt>
          <c:cat>
            <c:strRef>
              <c:f>'Sekil 1'!$B$1:$N$1</c:f>
              <c:strCache>
                <c:ptCount val="13"/>
                <c:pt idx="0">
                  <c:v>Kas.16</c:v>
                </c:pt>
                <c:pt idx="1">
                  <c:v>Ara.16</c:v>
                </c:pt>
                <c:pt idx="2">
                  <c:v>Oca.17</c:v>
                </c:pt>
                <c:pt idx="3">
                  <c:v>Şub.17</c:v>
                </c:pt>
                <c:pt idx="4">
                  <c:v>Mar.17</c:v>
                </c:pt>
                <c:pt idx="5">
                  <c:v>Nis.17</c:v>
                </c:pt>
                <c:pt idx="6">
                  <c:v>May.17</c:v>
                </c:pt>
                <c:pt idx="7">
                  <c:v>Haz.17</c:v>
                </c:pt>
                <c:pt idx="8">
                  <c:v>Tem.17</c:v>
                </c:pt>
                <c:pt idx="9">
                  <c:v>Ağu.17</c:v>
                </c:pt>
                <c:pt idx="10">
                  <c:v>Eyl.17</c:v>
                </c:pt>
                <c:pt idx="11">
                  <c:v>Eki.17</c:v>
                </c:pt>
                <c:pt idx="12">
                  <c:v>Kas.17</c:v>
                </c:pt>
              </c:strCache>
            </c:strRef>
          </c:cat>
          <c:val>
            <c:numRef>
              <c:f>'Sekil 1'!$B$2:$N$2</c:f>
              <c:numCache>
                <c:formatCode>0.0</c:formatCode>
                <c:ptCount val="13"/>
                <c:pt idx="0">
                  <c:v>103.5</c:v>
                </c:pt>
                <c:pt idx="1">
                  <c:v>97.6</c:v>
                </c:pt>
                <c:pt idx="2">
                  <c:v>97.1</c:v>
                </c:pt>
                <c:pt idx="3">
                  <c:v>105.9</c:v>
                </c:pt>
                <c:pt idx="4">
                  <c:v>108.9</c:v>
                </c:pt>
                <c:pt idx="5">
                  <c:v>111.2</c:v>
                </c:pt>
                <c:pt idx="6">
                  <c:v>109.22499999999999</c:v>
                </c:pt>
                <c:pt idx="7">
                  <c:v>112.41249999999999</c:v>
                </c:pt>
                <c:pt idx="8">
                  <c:v>109.4875000000001</c:v>
                </c:pt>
                <c:pt idx="9">
                  <c:v>110.7375000000001</c:v>
                </c:pt>
                <c:pt idx="10">
                  <c:v>111.6</c:v>
                </c:pt>
                <c:pt idx="11">
                  <c:v>109.48750000000008</c:v>
                </c:pt>
                <c:pt idx="12">
                  <c:v>106.2625</c:v>
                </c:pt>
              </c:numCache>
            </c:numRef>
          </c:val>
        </c:ser>
        <c:ser>
          <c:idx val="1"/>
          <c:order val="1"/>
          <c:tx>
            <c:strRef>
              <c:f>'Sekil 1'!$A$3</c:f>
              <c:strCache>
                <c:ptCount val="1"/>
                <c:pt idx="0">
                  <c:v>Mevsimsellikten Arındırılmış Reel Kesim Güven Endeksi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strRef>
              <c:f>'Sekil 1'!$B$1:$N$1</c:f>
              <c:strCache>
                <c:ptCount val="13"/>
                <c:pt idx="0">
                  <c:v>Kas.16</c:v>
                </c:pt>
                <c:pt idx="1">
                  <c:v>Ara.16</c:v>
                </c:pt>
                <c:pt idx="2">
                  <c:v>Oca.17</c:v>
                </c:pt>
                <c:pt idx="3">
                  <c:v>Şub.17</c:v>
                </c:pt>
                <c:pt idx="4">
                  <c:v>Mar.17</c:v>
                </c:pt>
                <c:pt idx="5">
                  <c:v>Nis.17</c:v>
                </c:pt>
                <c:pt idx="6">
                  <c:v>May.17</c:v>
                </c:pt>
                <c:pt idx="7">
                  <c:v>Haz.17</c:v>
                </c:pt>
                <c:pt idx="8">
                  <c:v>Tem.17</c:v>
                </c:pt>
                <c:pt idx="9">
                  <c:v>Ağu.17</c:v>
                </c:pt>
                <c:pt idx="10">
                  <c:v>Eyl.17</c:v>
                </c:pt>
                <c:pt idx="11">
                  <c:v>Eki.17</c:v>
                </c:pt>
                <c:pt idx="12">
                  <c:v>Kas.17</c:v>
                </c:pt>
              </c:strCache>
            </c:strRef>
          </c:cat>
          <c:val>
            <c:numRef>
              <c:f>'Sekil 1'!$B$3:$N$3</c:f>
              <c:numCache>
                <c:formatCode>0.0</c:formatCode>
                <c:ptCount val="13"/>
                <c:pt idx="0">
                  <c:v>108.2</c:v>
                </c:pt>
                <c:pt idx="1">
                  <c:v>103.9</c:v>
                </c:pt>
                <c:pt idx="2">
                  <c:v>100.6</c:v>
                </c:pt>
                <c:pt idx="3">
                  <c:v>106.2</c:v>
                </c:pt>
                <c:pt idx="4">
                  <c:v>106.5</c:v>
                </c:pt>
                <c:pt idx="5">
                  <c:v>106.3</c:v>
                </c:pt>
                <c:pt idx="6">
                  <c:v>104.8</c:v>
                </c:pt>
                <c:pt idx="7">
                  <c:v>108.8</c:v>
                </c:pt>
                <c:pt idx="8">
                  <c:v>107.7</c:v>
                </c:pt>
                <c:pt idx="9">
                  <c:v>110.2</c:v>
                </c:pt>
                <c:pt idx="10">
                  <c:v>111.2</c:v>
                </c:pt>
                <c:pt idx="11">
                  <c:v>112.2</c:v>
                </c:pt>
                <c:pt idx="12">
                  <c:v>109.8</c:v>
                </c:pt>
              </c:numCache>
            </c:numRef>
          </c:val>
        </c:ser>
        <c:marker val="1"/>
        <c:axId val="60754176"/>
        <c:axId val="58621952"/>
      </c:lineChart>
      <c:catAx>
        <c:axId val="60754176"/>
        <c:scaling>
          <c:orientation val="minMax"/>
        </c:scaling>
        <c:axPos val="b"/>
        <c:tickLblPos val="nextTo"/>
        <c:crossAx val="58621952"/>
        <c:crosses val="autoZero"/>
        <c:auto val="1"/>
        <c:lblAlgn val="ctr"/>
        <c:lblOffset val="100"/>
      </c:catAx>
      <c:valAx>
        <c:axId val="58621952"/>
        <c:scaling>
          <c:orientation val="minMax"/>
        </c:scaling>
        <c:axPos val="l"/>
        <c:majorGridlines/>
        <c:numFmt formatCode="0.0" sourceLinked="1"/>
        <c:tickLblPos val="nextTo"/>
        <c:crossAx val="60754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291747054606197"/>
          <c:y val="0.2862443951589943"/>
          <c:w val="0.21780723205406458"/>
          <c:h val="0.4367826497045551"/>
        </c:manualLayout>
      </c:layout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DA8E0-9906-415C-B3B2-EE4981490577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4D708-3866-4F58-B91B-6A8EF2AE4B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084D-1702-4BF6-B7E9-6CA121F3CB52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ECC3-DB6A-4B42-8E8A-C2B5C7BB7C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084D-1702-4BF6-B7E9-6CA121F3CB52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ECC3-DB6A-4B42-8E8A-C2B5C7BB7C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084D-1702-4BF6-B7E9-6CA121F3CB52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ECC3-DB6A-4B42-8E8A-C2B5C7BB7C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084D-1702-4BF6-B7E9-6CA121F3CB52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ECC3-DB6A-4B42-8E8A-C2B5C7BB7C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084D-1702-4BF6-B7E9-6CA121F3CB52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ECC3-DB6A-4B42-8E8A-C2B5C7BB7C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084D-1702-4BF6-B7E9-6CA121F3CB52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ECC3-DB6A-4B42-8E8A-C2B5C7BB7C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084D-1702-4BF6-B7E9-6CA121F3CB52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ECC3-DB6A-4B42-8E8A-C2B5C7BB7C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084D-1702-4BF6-B7E9-6CA121F3CB52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ECC3-DB6A-4B42-8E8A-C2B5C7BB7C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084D-1702-4BF6-B7E9-6CA121F3CB52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ECC3-DB6A-4B42-8E8A-C2B5C7BB7C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084D-1702-4BF6-B7E9-6CA121F3CB52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ECC3-DB6A-4B42-8E8A-C2B5C7BB7C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084D-1702-4BF6-B7E9-6CA121F3CB52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8AECC3-DB6A-4B42-8E8A-C2B5C7BB7CB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9F084D-1702-4BF6-B7E9-6CA121F3CB52}" type="datetimeFigureOut">
              <a:rPr lang="tr-TR" smtClean="0"/>
              <a:pPr/>
              <a:t>22.01.2018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8AECC3-DB6A-4B42-8E8A-C2B5C7BB7CB0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2017 </a:t>
            </a:r>
            <a:r>
              <a:rPr lang="tr-TR" dirty="0" smtClean="0"/>
              <a:t>OCAK-KASIM </a:t>
            </a:r>
            <a:r>
              <a:rPr lang="tr-TR" dirty="0" smtClean="0"/>
              <a:t>AYLARI TÜRKİYE VE MALATYA EKONOMİSİNDEKİ GELİŞMELER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28596" y="4429132"/>
            <a:ext cx="7854696" cy="1752600"/>
          </a:xfrm>
        </p:spPr>
        <p:txBody>
          <a:bodyPr/>
          <a:lstStyle/>
          <a:p>
            <a:pPr algn="ctr"/>
            <a:r>
              <a:rPr lang="tr-TR" dirty="0" smtClean="0"/>
              <a:t>Doç. Dr. Ahmet UĞUR</a:t>
            </a:r>
          </a:p>
          <a:p>
            <a:pPr algn="ctr"/>
            <a:r>
              <a:rPr lang="tr-TR" dirty="0" smtClean="0"/>
              <a:t>Malatya Ticaret Borsası Akademik Danışmanı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7981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Sanayi Üretim Endeksi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643050"/>
            <a:ext cx="8643998" cy="500066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tr-TR" dirty="0" smtClean="0"/>
              <a:t>Kasım ayında Türkiye (TR) Geneli Sanayi Üretim </a:t>
            </a:r>
            <a:r>
              <a:rPr lang="tr-TR" dirty="0" smtClean="0"/>
              <a:t>Endeksi </a:t>
            </a:r>
            <a:r>
              <a:rPr lang="tr-TR" b="1" u="sng" dirty="0" smtClean="0"/>
              <a:t>bir </a:t>
            </a:r>
            <a:r>
              <a:rPr lang="tr-TR" b="1" u="sng" dirty="0" smtClean="0"/>
              <a:t>önceki aya (Ekim 2017) göre</a:t>
            </a:r>
            <a:r>
              <a:rPr lang="tr-TR" dirty="0" smtClean="0"/>
              <a:t> %</a:t>
            </a:r>
            <a:r>
              <a:rPr lang="tr-TR" dirty="0" smtClean="0"/>
              <a:t>0,3 artış göstermiştir</a:t>
            </a:r>
            <a:r>
              <a:rPr lang="tr-TR" dirty="0" smtClean="0"/>
              <a:t>. </a:t>
            </a:r>
            <a:endParaRPr lang="tr-TR" dirty="0" smtClean="0"/>
          </a:p>
          <a:p>
            <a:pPr algn="just"/>
            <a:r>
              <a:rPr lang="tr-TR" dirty="0" smtClean="0"/>
              <a:t>Kasım </a:t>
            </a:r>
            <a:r>
              <a:rPr lang="tr-TR" dirty="0" smtClean="0"/>
              <a:t>(2017) ayındaki </a:t>
            </a:r>
            <a:r>
              <a:rPr lang="tr-TR" dirty="0" smtClean="0"/>
              <a:t>artışta bir </a:t>
            </a:r>
            <a:r>
              <a:rPr lang="tr-TR" dirty="0" smtClean="0"/>
              <a:t>önceki aya </a:t>
            </a:r>
            <a:r>
              <a:rPr lang="tr-TR" dirty="0" smtClean="0"/>
              <a:t>göre madencilik </a:t>
            </a:r>
            <a:r>
              <a:rPr lang="tr-TR" dirty="0" smtClean="0"/>
              <a:t>ve taşocakçılığı </a:t>
            </a:r>
            <a:r>
              <a:rPr lang="tr-TR" dirty="0" smtClean="0"/>
              <a:t>sektöründeki %3,2’lik </a:t>
            </a:r>
            <a:r>
              <a:rPr lang="tr-TR" dirty="0" smtClean="0"/>
              <a:t>ve elektrik, gaz, buhar ve iklimlendirme üretimi ve dağıtımı sektöründeki </a:t>
            </a:r>
            <a:r>
              <a:rPr lang="tr-TR" dirty="0" smtClean="0"/>
              <a:t>%0,8’lik </a:t>
            </a:r>
            <a:r>
              <a:rPr lang="tr-TR" dirty="0" smtClean="0"/>
              <a:t>artışın etkili olduğu görülmektedir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İmalat </a:t>
            </a:r>
            <a:r>
              <a:rPr lang="tr-TR" dirty="0" smtClean="0"/>
              <a:t>sanayinde ise bir önceki aya göre değişim yaşanmadığı görülmektedir.</a:t>
            </a:r>
          </a:p>
          <a:p>
            <a:pPr algn="just"/>
            <a:r>
              <a:rPr lang="tr-TR" dirty="0" smtClean="0"/>
              <a:t>Ana sanayi gruplarına bakıldığında toplam sanayi endeksindeki </a:t>
            </a:r>
            <a:r>
              <a:rPr lang="tr-TR" dirty="0" smtClean="0"/>
              <a:t>artışta aramalı </a:t>
            </a:r>
            <a:r>
              <a:rPr lang="tr-TR" dirty="0" smtClean="0"/>
              <a:t>ve dayanıksız tüketim </a:t>
            </a:r>
            <a:r>
              <a:rPr lang="tr-TR" dirty="0" smtClean="0"/>
              <a:t>mallarında yaşanan </a:t>
            </a:r>
            <a:r>
              <a:rPr lang="tr-TR" dirty="0" smtClean="0"/>
              <a:t>artışın etkisi olduğu görülmektedir </a:t>
            </a:r>
            <a:r>
              <a:rPr lang="tr-TR" dirty="0" smtClean="0"/>
              <a:t>(</a:t>
            </a:r>
            <a:r>
              <a:rPr lang="tr-TR" dirty="0" smtClean="0"/>
              <a:t>%</a:t>
            </a:r>
            <a:r>
              <a:rPr lang="tr-TR" dirty="0" smtClean="0"/>
              <a:t>1,2’lik </a:t>
            </a:r>
            <a:r>
              <a:rPr lang="tr-TR" dirty="0" smtClean="0"/>
              <a:t>artışlar).</a:t>
            </a:r>
          </a:p>
          <a:p>
            <a:pPr algn="just"/>
            <a:r>
              <a:rPr lang="tr-TR" dirty="0" smtClean="0"/>
              <a:t>İmalat sanayinin alt sektörlerinde geçen aya göre en fazla </a:t>
            </a:r>
            <a:r>
              <a:rPr lang="tr-TR" dirty="0" smtClean="0"/>
              <a:t>artış temel </a:t>
            </a:r>
            <a:r>
              <a:rPr lang="tr-TR" dirty="0" smtClean="0"/>
              <a:t>eczacılık ürünlerinin </a:t>
            </a:r>
            <a:r>
              <a:rPr lang="tr-TR" dirty="0" smtClean="0"/>
              <a:t>ve eczacılığa </a:t>
            </a:r>
            <a:r>
              <a:rPr lang="tr-TR" dirty="0" smtClean="0"/>
              <a:t>ilişkin malzemelerin imalatı( %</a:t>
            </a:r>
            <a:r>
              <a:rPr lang="tr-TR" dirty="0" smtClean="0"/>
              <a:t>8,8</a:t>
            </a:r>
            <a:r>
              <a:rPr lang="tr-TR" dirty="0" smtClean="0"/>
              <a:t>) sektöründe gerçekleşti. </a:t>
            </a:r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 smtClean="0"/>
              <a:t>sektörü, %</a:t>
            </a:r>
            <a:r>
              <a:rPr lang="tr-TR" dirty="0" smtClean="0"/>
              <a:t>5,6 </a:t>
            </a:r>
            <a:r>
              <a:rPr lang="tr-TR" dirty="0" smtClean="0"/>
              <a:t>artış ile diğer ulaşım </a:t>
            </a:r>
            <a:r>
              <a:rPr lang="tr-TR" dirty="0" smtClean="0"/>
              <a:t>araçlarının imalatı takip </a:t>
            </a:r>
            <a:r>
              <a:rPr lang="tr-TR" dirty="0" smtClean="0"/>
              <a:t>etti. </a:t>
            </a:r>
            <a:endParaRPr lang="tr-TR" dirty="0" smtClean="0"/>
          </a:p>
          <a:p>
            <a:pPr algn="just"/>
            <a:r>
              <a:rPr lang="tr-TR" dirty="0" smtClean="0"/>
              <a:t>En </a:t>
            </a:r>
            <a:r>
              <a:rPr lang="tr-TR" dirty="0" smtClean="0"/>
              <a:t>fazla azalış ise %</a:t>
            </a:r>
            <a:r>
              <a:rPr lang="tr-TR" dirty="0" smtClean="0"/>
              <a:t>17,3 </a:t>
            </a:r>
            <a:r>
              <a:rPr lang="tr-TR" dirty="0" smtClean="0"/>
              <a:t>ile kok kömürü ve rafine edilmiş petrol ürünleri imalatı sektöründe gerçekleşti.</a:t>
            </a:r>
          </a:p>
          <a:p>
            <a:pPr algn="just"/>
            <a:r>
              <a:rPr lang="tr-TR" dirty="0" smtClean="0"/>
              <a:t> </a:t>
            </a:r>
            <a:r>
              <a:rPr lang="tr-TR" dirty="0" smtClean="0"/>
              <a:t>Endeks </a:t>
            </a:r>
            <a:r>
              <a:rPr lang="tr-TR" b="1" u="sng" dirty="0" smtClean="0"/>
              <a:t>bir önceki yılın aynı ayına göre</a:t>
            </a:r>
            <a:r>
              <a:rPr lang="tr-TR" dirty="0" smtClean="0"/>
              <a:t> %</a:t>
            </a:r>
            <a:r>
              <a:rPr lang="tr-TR" dirty="0" smtClean="0"/>
              <a:t>7,0 oranında </a:t>
            </a:r>
            <a:r>
              <a:rPr lang="tr-TR" dirty="0" smtClean="0"/>
              <a:t>artış </a:t>
            </a:r>
            <a:r>
              <a:rPr lang="tr-TR" dirty="0" smtClean="0"/>
              <a:t> göstermiştir</a:t>
            </a:r>
            <a:r>
              <a:rPr lang="tr-TR" dirty="0" smtClean="0"/>
              <a:t>. </a:t>
            </a:r>
            <a:endParaRPr lang="tr-TR" dirty="0" smtClean="0"/>
          </a:p>
          <a:p>
            <a:pPr algn="just"/>
            <a:r>
              <a:rPr lang="tr-TR" dirty="0" smtClean="0"/>
              <a:t>Kasım </a:t>
            </a:r>
            <a:r>
              <a:rPr lang="tr-TR" dirty="0" smtClean="0"/>
              <a:t>(2017) ayında önceki yıla göre ana sanayi sektörleri itibariyle en yüksek artış %</a:t>
            </a:r>
            <a:r>
              <a:rPr lang="tr-TR" dirty="0" smtClean="0"/>
              <a:t>7,1 </a:t>
            </a:r>
            <a:r>
              <a:rPr lang="tr-TR" dirty="0" smtClean="0"/>
              <a:t>ile imalat sanayi sektöründe gerçekleşti. </a:t>
            </a:r>
            <a:endParaRPr lang="tr-TR" dirty="0" smtClean="0"/>
          </a:p>
          <a:p>
            <a:pPr algn="just"/>
            <a:r>
              <a:rPr lang="tr-TR" dirty="0" smtClean="0"/>
              <a:t>Bunu %6,7 </a:t>
            </a:r>
            <a:r>
              <a:rPr lang="tr-TR" dirty="0" smtClean="0"/>
              <a:t>ile elektrik, gaz, buhar ve iklimlendirme üretimi ve dağıtımı ve </a:t>
            </a:r>
            <a:r>
              <a:rPr lang="tr-TR" dirty="0" smtClean="0"/>
              <a:t>%5,9’luk </a:t>
            </a:r>
            <a:r>
              <a:rPr lang="tr-TR" dirty="0" smtClean="0"/>
              <a:t>artışla madencilik ve taşocakçılığı </a:t>
            </a:r>
            <a:r>
              <a:rPr lang="tr-TR" dirty="0" smtClean="0"/>
              <a:t>sektörleri takip </a:t>
            </a:r>
            <a:r>
              <a:rPr lang="tr-TR" dirty="0" smtClean="0"/>
              <a:t>etti.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10334"/>
          </a:xfrm>
        </p:spPr>
        <p:txBody>
          <a:bodyPr>
            <a:noAutofit/>
          </a:bodyPr>
          <a:lstStyle/>
          <a:p>
            <a:pPr algn="ctr"/>
            <a:r>
              <a:rPr lang="tr-TR" sz="2800" dirty="0" smtClean="0"/>
              <a:t>İşgücü </a:t>
            </a:r>
            <a:r>
              <a:rPr lang="tr-TR" sz="2800" dirty="0" smtClean="0"/>
              <a:t>İstatistikleri</a:t>
            </a:r>
            <a:r>
              <a:rPr lang="tr-TR" sz="2800" dirty="0" smtClean="0"/>
              <a:t> (Mevsim Etkilerinden Arındırılmamış)</a:t>
            </a:r>
            <a:r>
              <a:rPr lang="tr-TR" sz="2800" dirty="0" smtClean="0"/>
              <a:t> </a:t>
            </a:r>
            <a:r>
              <a:rPr lang="tr-TR" sz="2800" dirty="0" smtClean="0"/>
              <a:t>Eylül</a:t>
            </a:r>
            <a:r>
              <a:rPr lang="tr-TR" sz="2800" dirty="0" smtClean="0"/>
              <a:t> </a:t>
            </a:r>
            <a:r>
              <a:rPr lang="tr-TR" sz="2800" dirty="0" smtClean="0"/>
              <a:t>2017</a:t>
            </a:r>
            <a:endParaRPr lang="tr-TR" sz="2800" dirty="0"/>
          </a:p>
        </p:txBody>
      </p:sp>
      <p:graphicFrame>
        <p:nvGraphicFramePr>
          <p:cNvPr id="5" name="6 İçerik Yer Tutucusu"/>
          <p:cNvGraphicFramePr>
            <a:graphicFrameLocks/>
          </p:cNvGraphicFramePr>
          <p:nvPr/>
        </p:nvGraphicFramePr>
        <p:xfrm>
          <a:off x="428596" y="1357298"/>
          <a:ext cx="8286807" cy="5072088"/>
        </p:xfrm>
        <a:graphic>
          <a:graphicData uri="http://schemas.openxmlformats.org/drawingml/2006/table">
            <a:tbl>
              <a:tblPr/>
              <a:tblGrid>
                <a:gridCol w="766702"/>
                <a:gridCol w="2434291"/>
                <a:gridCol w="1226729"/>
                <a:gridCol w="1226729"/>
                <a:gridCol w="1405627"/>
                <a:gridCol w="1226729"/>
              </a:tblGrid>
              <a:tr h="839663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Yıllar-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Years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İşgücüne             katılma                 oranı   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   (%)</a:t>
                      </a:r>
                    </a:p>
                    <a:p>
                      <a:pPr algn="ctr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>
                          <a:solidFill>
                            <a:srgbClr val="FF0000"/>
                          </a:solidFill>
                          <a:latin typeface="Arial"/>
                        </a:rPr>
                        <a:t>İşsizlik</a:t>
                      </a:r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FF0000"/>
                          </a:solidFill>
                          <a:latin typeface="Arial"/>
                        </a:rPr>
                        <a:t>oranı</a:t>
                      </a:r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        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        </a:t>
                      </a:r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   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               (%)</a:t>
                      </a:r>
                      <a:endParaRPr lang="tr-TR" sz="1000" b="1" i="0" u="none" strike="noStrike" dirty="0" smtClean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 algn="ctr" fontAlgn="b"/>
                      <a:endParaRPr lang="tr-TR" sz="1000" b="1" i="0" u="none" strike="noStrike" dirty="0" smtClean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 algn="ctr" fontAlgn="b"/>
                      <a:endParaRPr lang="en-US" sz="10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Tarım dışı işsizlik            oranı 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       (%)</a:t>
                      </a:r>
                    </a:p>
                    <a:p>
                      <a:pPr algn="ctr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İstihdam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oranı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      (%)</a:t>
                      </a:r>
                      <a:endParaRPr lang="tr-T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b"/>
                      <a:endParaRPr lang="tr-TR" sz="10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2005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Yıllık 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44,9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9,5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12,0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40,6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2006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Yıllık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44,5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9,0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11,1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40,5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2007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Yıllık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44,3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9,2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11,2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40,3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2008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Yıllık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44,9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10,0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12,3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40,4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Yıllık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45,7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13,1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16,0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39,8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2010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Yıllık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46,5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11,1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13,7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41,3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2011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Yıllık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47,4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9,1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11,3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43,1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2012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Yıllık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47,6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8,4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10,3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43,6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2013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Yıllık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48,3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9,0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10,9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43,9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2014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Yıllık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50,5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9,9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12,0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45,5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2015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Yıllık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51,3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10,3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12,4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46,0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2016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Eylül 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52,8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11,3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13,7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46,8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Ekim 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52,4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11,8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14,1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46,2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Kasım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52,1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12,1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14,3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45,8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Aralık </a:t>
                      </a:r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51,6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12,7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14,9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45,1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Yıllık 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52,0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10,9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13,0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46,3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2017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Ocak 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51,5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13,0</a:t>
                      </a:r>
                      <a:endParaRPr lang="tr-TR" sz="10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15,2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44,8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Şubat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51,8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12,6</a:t>
                      </a:r>
                      <a:endParaRPr lang="tr-TR" sz="10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14,8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45,3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Mart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52,2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11,7</a:t>
                      </a:r>
                      <a:endParaRPr lang="tr-TR" sz="10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13,7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46,1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Nisan 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52,7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10,5</a:t>
                      </a:r>
                      <a:endParaRPr lang="tr-TR" sz="10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12,4</a:t>
                      </a: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47,2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Mayıs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53,0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10,2</a:t>
                      </a:r>
                      <a:endParaRPr lang="tr-TR" sz="10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12,2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47,7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Haziran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53,4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10,2</a:t>
                      </a:r>
                      <a:endParaRPr lang="tr-TR" sz="10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12,2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48,0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Temmuz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53,7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10,7</a:t>
                      </a:r>
                      <a:endParaRPr lang="tr-TR" sz="10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13,0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48,0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Ağustos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53,7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10,6</a:t>
                      </a:r>
                      <a:endParaRPr lang="tr-TR" sz="10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12,8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48,0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97">
                <a:tc>
                  <a:txBody>
                    <a:bodyPr/>
                    <a:lstStyle/>
                    <a:p>
                      <a:pPr algn="l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Eylül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53,6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10,6</a:t>
                      </a:r>
                      <a:endParaRPr lang="tr-TR" sz="10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12,8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47,9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545" marR="6545" marT="6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İşgücü İstatistikleri, </a:t>
            </a:r>
            <a:r>
              <a:rPr lang="tr-TR" dirty="0" smtClean="0"/>
              <a:t>Eylül</a:t>
            </a:r>
            <a:r>
              <a:rPr lang="tr-TR" dirty="0" smtClean="0"/>
              <a:t> </a:t>
            </a:r>
            <a:r>
              <a:rPr lang="tr-TR" dirty="0" smtClean="0"/>
              <a:t>2017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85926"/>
            <a:ext cx="8329642" cy="4714908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2017’nin </a:t>
            </a:r>
            <a:r>
              <a:rPr lang="tr-TR" dirty="0" smtClean="0"/>
              <a:t>Eylül ayında </a:t>
            </a:r>
            <a:r>
              <a:rPr lang="tr-TR" dirty="0" smtClean="0"/>
              <a:t>Türkiye’deki toplam </a:t>
            </a:r>
            <a:r>
              <a:rPr lang="tr-TR" dirty="0" smtClean="0"/>
              <a:t>işsiz sayısı</a:t>
            </a:r>
            <a:r>
              <a:rPr lang="tr-TR" dirty="0" smtClean="0"/>
              <a:t>, geçen yılın aynı dönemine göre 104 bin kişi azalarak 3 milyon 419 bin kişi oldu. </a:t>
            </a:r>
            <a:endParaRPr lang="tr-TR" dirty="0" smtClean="0"/>
          </a:p>
          <a:p>
            <a:pPr algn="just"/>
            <a:r>
              <a:rPr lang="tr-TR" dirty="0" smtClean="0"/>
              <a:t>Böylece </a:t>
            </a:r>
            <a:r>
              <a:rPr lang="tr-TR" dirty="0" smtClean="0"/>
              <a:t>işsizlik </a:t>
            </a:r>
            <a:r>
              <a:rPr lang="tr-TR" dirty="0" smtClean="0"/>
              <a:t>oran ı0,7 </a:t>
            </a:r>
            <a:r>
              <a:rPr lang="tr-TR" dirty="0" smtClean="0"/>
              <a:t>puan, tarım dışı işsizlik oranı ise 0,9 puan azalarak sırasıyla %</a:t>
            </a:r>
            <a:r>
              <a:rPr lang="tr-TR" dirty="0" smtClean="0"/>
              <a:t>10,6 </a:t>
            </a:r>
            <a:r>
              <a:rPr lang="tr-TR" dirty="0" smtClean="0"/>
              <a:t>ve %</a:t>
            </a:r>
            <a:r>
              <a:rPr lang="tr-TR" dirty="0" smtClean="0"/>
              <a:t>12,8 </a:t>
            </a:r>
            <a:r>
              <a:rPr lang="tr-TR" dirty="0" smtClean="0"/>
              <a:t>olarak gerçekleşti. </a:t>
            </a:r>
            <a:endParaRPr lang="tr-TR" dirty="0" smtClean="0"/>
          </a:p>
          <a:p>
            <a:pPr algn="just"/>
            <a:r>
              <a:rPr lang="tr-TR" dirty="0" smtClean="0"/>
              <a:t>Genç </a:t>
            </a:r>
            <a:r>
              <a:rPr lang="tr-TR" dirty="0" smtClean="0"/>
              <a:t>nüfusta </a:t>
            </a:r>
            <a:r>
              <a:rPr lang="tr-TR" dirty="0" smtClean="0"/>
              <a:t>işsizlik oranı </a:t>
            </a:r>
            <a:r>
              <a:rPr lang="tr-TR" dirty="0" smtClean="0"/>
              <a:t>ise 0,1 puan artarak %</a:t>
            </a:r>
            <a:r>
              <a:rPr lang="tr-TR" dirty="0" smtClean="0"/>
              <a:t>20’ye yükseldi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91204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Enflasyon Oranları</a:t>
            </a:r>
            <a:endParaRPr lang="tr-TR" dirty="0"/>
          </a:p>
        </p:txBody>
      </p:sp>
      <p:pic>
        <p:nvPicPr>
          <p:cNvPr id="3072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857364"/>
            <a:ext cx="835824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222817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8358245" cy="5357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Enflasyon Oranları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158" y="1857364"/>
            <a:ext cx="8572560" cy="47149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Kasım ayında aylık TÜFE artışı %1,49 ile </a:t>
            </a:r>
            <a:r>
              <a:rPr lang="tr-TR" dirty="0" smtClean="0"/>
              <a:t>piyasa öngörülerinin </a:t>
            </a:r>
            <a:r>
              <a:rPr lang="tr-TR" dirty="0" smtClean="0"/>
              <a:t>üzerinde gerçekleşmiştir. </a:t>
            </a:r>
            <a:endParaRPr lang="tr-TR" dirty="0" smtClean="0"/>
          </a:p>
          <a:p>
            <a:pPr algn="just"/>
            <a:r>
              <a:rPr lang="tr-TR" dirty="0" err="1" smtClean="0"/>
              <a:t>TÜFE’yi</a:t>
            </a:r>
            <a:r>
              <a:rPr lang="tr-TR" dirty="0" smtClean="0"/>
              <a:t> </a:t>
            </a:r>
            <a:r>
              <a:rPr lang="tr-TR" dirty="0" smtClean="0"/>
              <a:t>aylık </a:t>
            </a:r>
            <a:r>
              <a:rPr lang="tr-TR" dirty="0" smtClean="0"/>
              <a:t>bazda 41 </a:t>
            </a:r>
            <a:r>
              <a:rPr lang="tr-TR" dirty="0" smtClean="0"/>
              <a:t>baz puan yukarı çeken mevsimsel faktörlerin </a:t>
            </a:r>
            <a:r>
              <a:rPr lang="tr-TR" dirty="0" smtClean="0"/>
              <a:t>bunda önemli </a:t>
            </a:r>
            <a:r>
              <a:rPr lang="tr-TR" dirty="0" smtClean="0"/>
              <a:t>rol oynadığı görülmüştür. </a:t>
            </a:r>
            <a:endParaRPr lang="tr-TR" dirty="0" smtClean="0"/>
          </a:p>
          <a:p>
            <a:pPr algn="just"/>
            <a:r>
              <a:rPr lang="tr-TR" dirty="0" smtClean="0"/>
              <a:t>Reuters </a:t>
            </a:r>
            <a:r>
              <a:rPr lang="tr-TR" dirty="0" smtClean="0"/>
              <a:t>anketine </a:t>
            </a:r>
            <a:r>
              <a:rPr lang="tr-TR" dirty="0" smtClean="0"/>
              <a:t>göre </a:t>
            </a:r>
            <a:r>
              <a:rPr lang="tr-TR" dirty="0" err="1" smtClean="0"/>
              <a:t>TÜFE’nin</a:t>
            </a:r>
            <a:r>
              <a:rPr lang="tr-TR" dirty="0" smtClean="0"/>
              <a:t> </a:t>
            </a:r>
            <a:r>
              <a:rPr lang="tr-TR" dirty="0" smtClean="0"/>
              <a:t>bu dönemde %1,21 oranında artış </a:t>
            </a:r>
            <a:r>
              <a:rPr lang="tr-TR" dirty="0" smtClean="0"/>
              <a:t>kaydetmesi bekleniyordu</a:t>
            </a:r>
            <a:r>
              <a:rPr lang="tr-TR" dirty="0" smtClean="0"/>
              <a:t>. </a:t>
            </a:r>
            <a:endParaRPr lang="tr-TR" dirty="0" smtClean="0"/>
          </a:p>
          <a:p>
            <a:pPr algn="just"/>
            <a:r>
              <a:rPr lang="tr-TR" dirty="0" smtClean="0"/>
              <a:t>Yurt </a:t>
            </a:r>
            <a:r>
              <a:rPr lang="tr-TR" dirty="0" smtClean="0"/>
              <a:t>İçi </a:t>
            </a:r>
            <a:r>
              <a:rPr lang="tr-TR" dirty="0" err="1" smtClean="0"/>
              <a:t>ÜFE’deki</a:t>
            </a:r>
            <a:r>
              <a:rPr lang="tr-TR" dirty="0" smtClean="0"/>
              <a:t> (Yİ-ÜFE) artış ise </a:t>
            </a:r>
            <a:r>
              <a:rPr lang="tr-TR" dirty="0" smtClean="0"/>
              <a:t>Kasım’da %2,02 </a:t>
            </a:r>
            <a:r>
              <a:rPr lang="tr-TR" dirty="0" smtClean="0"/>
              <a:t>düzeyinde gerçekleşmiştir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Kasım ayında tüm ana harcama grupları enflasyonu </a:t>
            </a:r>
            <a:r>
              <a:rPr lang="tr-TR" dirty="0" smtClean="0"/>
              <a:t>arttırıcı yönde </a:t>
            </a:r>
            <a:r>
              <a:rPr lang="tr-TR" dirty="0" smtClean="0"/>
              <a:t>etkide bulunmuştur. </a:t>
            </a:r>
            <a:endParaRPr lang="tr-TR" dirty="0" smtClean="0"/>
          </a:p>
          <a:p>
            <a:pPr algn="just"/>
            <a:r>
              <a:rPr lang="tr-TR" dirty="0" smtClean="0"/>
              <a:t>Kasım </a:t>
            </a:r>
            <a:r>
              <a:rPr lang="tr-TR" dirty="0" smtClean="0"/>
              <a:t>ayında en fazla </a:t>
            </a:r>
            <a:r>
              <a:rPr lang="tr-TR" dirty="0" smtClean="0"/>
              <a:t>fiyat artışının </a:t>
            </a:r>
            <a:r>
              <a:rPr lang="tr-TR" dirty="0" smtClean="0"/>
              <a:t>yaşandığı ilk 15 ürünün tamamı gıda ve </a:t>
            </a:r>
            <a:r>
              <a:rPr lang="tr-TR" dirty="0" smtClean="0"/>
              <a:t>giyim gruplarındaki </a:t>
            </a:r>
            <a:r>
              <a:rPr lang="tr-TR" dirty="0" smtClean="0"/>
              <a:t>ürünlerden oluşmuştur.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29825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tr-TR" sz="4000" dirty="0" smtClean="0"/>
              <a:t>TEPAV Perakende Güven Endeksi (TEPE)</a:t>
            </a:r>
            <a:endParaRPr lang="tr-TR" sz="4000" dirty="0"/>
          </a:p>
        </p:txBody>
      </p:sp>
      <p:pic>
        <p:nvPicPr>
          <p:cNvPr id="276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00240"/>
            <a:ext cx="850112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TEPAV Perakende Güven Endeksi (TEPE)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143116"/>
            <a:ext cx="8286808" cy="435771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 </a:t>
            </a:r>
            <a:r>
              <a:rPr lang="tr-TR" dirty="0" smtClean="0"/>
              <a:t>Perakende güveni Kasım ayında -18,3 puan değerini aldı. </a:t>
            </a:r>
            <a:endParaRPr lang="tr-TR" dirty="0" smtClean="0"/>
          </a:p>
          <a:p>
            <a:pPr algn="just"/>
            <a:r>
              <a:rPr lang="tr-TR" dirty="0" smtClean="0"/>
              <a:t>Endeks</a:t>
            </a:r>
            <a:r>
              <a:rPr lang="tr-TR" dirty="0" smtClean="0"/>
              <a:t>, bir önceki aya göre 1,7 puan, bir önceki yılın aynı dönemine göre ise 0,9 puanlık bir düşüş kaydetti. </a:t>
            </a:r>
            <a:endParaRPr lang="tr-TR" dirty="0" smtClean="0"/>
          </a:p>
          <a:p>
            <a:pPr algn="just"/>
            <a:r>
              <a:rPr lang="tr-TR" dirty="0" smtClean="0"/>
              <a:t>Yıllık </a:t>
            </a:r>
            <a:r>
              <a:rPr lang="tr-TR" dirty="0" smtClean="0"/>
              <a:t>bazda kaydedilen bu düşüşle, 13 ay sonra geçtiğimiz Ekim ayında ara verdiği aşağı yönlü seriye geri dönmüş oldu. </a:t>
            </a:r>
            <a:endParaRPr lang="tr-TR" dirty="0" smtClean="0"/>
          </a:p>
          <a:p>
            <a:pPr algn="just"/>
            <a:r>
              <a:rPr lang="tr-TR" dirty="0" smtClean="0"/>
              <a:t>İşlerin </a:t>
            </a:r>
            <a:r>
              <a:rPr lang="tr-TR" dirty="0" smtClean="0"/>
              <a:t>geçen yıla göre durumu göstergesi -45,6 puan ile yılın en düşük seviyesinde değer aldı. </a:t>
            </a:r>
            <a:endParaRPr lang="tr-TR" dirty="0" smtClean="0"/>
          </a:p>
          <a:p>
            <a:pPr algn="just"/>
            <a:r>
              <a:rPr lang="tr-TR" dirty="0" smtClean="0"/>
              <a:t>“</a:t>
            </a:r>
            <a:r>
              <a:rPr lang="tr-TR" dirty="0" smtClean="0"/>
              <a:t>Elektrikli ev aletleri, radyo ve televizyonlar” sektörü, Kasım ayında perakende güveninde en çok artış gösteren sektör oldu. </a:t>
            </a:r>
            <a:endParaRPr lang="tr-TR" dirty="0" smtClean="0"/>
          </a:p>
          <a:p>
            <a:pPr algn="just"/>
            <a:r>
              <a:rPr lang="tr-TR" dirty="0" smtClean="0"/>
              <a:t>AB-28 </a:t>
            </a:r>
            <a:r>
              <a:rPr lang="tr-TR" dirty="0" smtClean="0"/>
              <a:t>ve Euro Bölgesi ile karşılaştırıldığında Türkiye geçen yıla göre daha kötü performans sergiledi.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just"/>
            <a:r>
              <a:rPr lang="tr-TR" sz="3200" dirty="0" smtClean="0"/>
              <a:t>2017 </a:t>
            </a:r>
            <a:r>
              <a:rPr lang="tr-TR" sz="3200" dirty="0" smtClean="0"/>
              <a:t>Ekim </a:t>
            </a:r>
            <a:r>
              <a:rPr lang="tr-TR" sz="3200" dirty="0" smtClean="0"/>
              <a:t>Kısa Vadeli Dış Borç İstatistikleri </a:t>
            </a:r>
            <a:br>
              <a:rPr lang="tr-TR" sz="3200" dirty="0" smtClean="0"/>
            </a:br>
            <a:r>
              <a:rPr lang="tr-TR" sz="3200" dirty="0" smtClean="0"/>
              <a:t>(Milyon Dolar) </a:t>
            </a:r>
            <a:endParaRPr lang="tr-TR" sz="3200" dirty="0"/>
          </a:p>
        </p:txBody>
      </p:sp>
      <p:pic>
        <p:nvPicPr>
          <p:cNvPr id="6" name="5 İçerik Yer Tutucusu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28596" y="1500174"/>
            <a:ext cx="8286808" cy="50720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just"/>
            <a:r>
              <a:rPr lang="tr-TR" sz="3200" dirty="0" smtClean="0"/>
              <a:t>2017 </a:t>
            </a:r>
            <a:r>
              <a:rPr lang="tr-TR" sz="3200" dirty="0" smtClean="0"/>
              <a:t>Ekim </a:t>
            </a:r>
            <a:r>
              <a:rPr lang="tr-TR" sz="3200" dirty="0" smtClean="0"/>
              <a:t>Kısa Vadeli Dış Borç İstatistikleri </a:t>
            </a:r>
            <a:br>
              <a:rPr lang="tr-TR" sz="3200" dirty="0" smtClean="0"/>
            </a:br>
            <a:r>
              <a:rPr lang="tr-TR" sz="3200" dirty="0" smtClean="0"/>
              <a:t>(Milyon Dolar) </a:t>
            </a:r>
            <a:endParaRPr lang="tr-TR" sz="3200" dirty="0"/>
          </a:p>
        </p:txBody>
      </p:sp>
      <p:pic>
        <p:nvPicPr>
          <p:cNvPr id="6" name="5 İçerik Yer Tutucusu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85720" y="1571612"/>
            <a:ext cx="8572560" cy="50720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it-IT" b="1" dirty="0"/>
              <a:t>Dış Ticaret Verileri (Milyon Dolar) </a:t>
            </a:r>
            <a:endParaRPr lang="tr-TR" dirty="0"/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14488"/>
            <a:ext cx="8258204" cy="471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83428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2017 Eylül Kısa Vadeli Dış Borç İstatistikleri 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929222"/>
          </a:xfrm>
        </p:spPr>
        <p:txBody>
          <a:bodyPr>
            <a:noAutofit/>
          </a:bodyPr>
          <a:lstStyle/>
          <a:p>
            <a:pPr algn="just"/>
            <a:r>
              <a:rPr lang="tr-TR" sz="1800" dirty="0" smtClean="0"/>
              <a:t>K</a:t>
            </a:r>
            <a:r>
              <a:rPr lang="tr-TR" sz="1800" dirty="0" smtClean="0"/>
              <a:t>ısa </a:t>
            </a:r>
            <a:r>
              <a:rPr lang="tr-TR" sz="1800" dirty="0" smtClean="0"/>
              <a:t>vadeli dış borç stoku 2017 Ekim ayıitibarıyla2016 yılsonuna göre 13,4milyar ABD doları artmış </a:t>
            </a:r>
            <a:r>
              <a:rPr lang="tr-TR" sz="1800" dirty="0" smtClean="0"/>
              <a:t>ve yaklaşık </a:t>
            </a:r>
            <a:r>
              <a:rPr lang="tr-TR" sz="1800" dirty="0" smtClean="0"/>
              <a:t>111,5 milyar ABD doları olarak </a:t>
            </a:r>
            <a:r>
              <a:rPr lang="tr-TR" sz="1800" dirty="0" smtClean="0"/>
              <a:t>gerçekleşmiştir.</a:t>
            </a:r>
          </a:p>
          <a:p>
            <a:pPr algn="just"/>
            <a:r>
              <a:rPr lang="tr-TR" sz="1800" dirty="0" smtClean="0"/>
              <a:t>Aynı </a:t>
            </a:r>
            <a:r>
              <a:rPr lang="tr-TR" sz="1800" dirty="0" smtClean="0"/>
              <a:t>dönemde bankalar kaynaklı kısa vadeli dış borç stoku 4,5 milyar ABD doları </a:t>
            </a:r>
            <a:r>
              <a:rPr lang="tr-TR" sz="1800" dirty="0" smtClean="0"/>
              <a:t>artarak 61,9 </a:t>
            </a:r>
            <a:r>
              <a:rPr lang="tr-TR" sz="1800" dirty="0" smtClean="0"/>
              <a:t>milyar ABD dolarına, diğer sektörler kaynaklı kısa vadeli dış borç stoku da 8,9 milyar ABD </a:t>
            </a:r>
            <a:r>
              <a:rPr lang="tr-TR" sz="1800" dirty="0" smtClean="0"/>
              <a:t>doları artarak </a:t>
            </a:r>
            <a:r>
              <a:rPr lang="tr-TR" sz="1800" dirty="0" smtClean="0"/>
              <a:t>49,5 milyar ABD dolarına ulaşmıştır.</a:t>
            </a:r>
          </a:p>
          <a:p>
            <a:pPr algn="just"/>
            <a:r>
              <a:rPr lang="tr-TR" sz="1800" dirty="0" smtClean="0"/>
              <a:t>Kısa vadeli dış borç stokunun %55,5’i bankalar kaynaklı borçlardan oluşmaktadır. </a:t>
            </a:r>
            <a:endParaRPr lang="tr-TR" sz="1800" dirty="0" smtClean="0"/>
          </a:p>
          <a:p>
            <a:pPr algn="just"/>
            <a:r>
              <a:rPr lang="tr-TR" sz="1800" dirty="0" smtClean="0"/>
              <a:t>Bankalar </a:t>
            </a:r>
            <a:r>
              <a:rPr lang="tr-TR" sz="1800" dirty="0" smtClean="0"/>
              <a:t>kaynaklı borçların %27,6’sı ise krediler oluşturmaktadır. </a:t>
            </a:r>
            <a:endParaRPr lang="tr-TR" sz="1800" dirty="0" smtClean="0"/>
          </a:p>
          <a:p>
            <a:pPr algn="just"/>
            <a:r>
              <a:rPr lang="tr-TR" sz="1800" dirty="0" smtClean="0"/>
              <a:t>Bankaların </a:t>
            </a:r>
            <a:r>
              <a:rPr lang="tr-TR" sz="1800" dirty="0" smtClean="0"/>
              <a:t>yurt dışından kullandıkları kısa vadeli krediler 2017 yılı Ekim </a:t>
            </a:r>
            <a:r>
              <a:rPr lang="tr-TR" sz="1800" dirty="0" smtClean="0"/>
              <a:t>ayı itibarıyla </a:t>
            </a:r>
            <a:r>
              <a:rPr lang="tr-TR" sz="1800" dirty="0" smtClean="0"/>
              <a:t>yaklaşık </a:t>
            </a:r>
            <a:r>
              <a:rPr lang="tr-TR" sz="1800" dirty="0" smtClean="0"/>
              <a:t> 17,1 </a:t>
            </a:r>
            <a:r>
              <a:rPr lang="tr-TR" sz="1800" dirty="0" smtClean="0"/>
              <a:t>milyar ABD doları olarak gerçekleşmiştir. </a:t>
            </a:r>
            <a:endParaRPr lang="tr-TR" sz="1800" dirty="0" smtClean="0"/>
          </a:p>
          <a:p>
            <a:pPr algn="just"/>
            <a:r>
              <a:rPr lang="tr-TR" sz="1800" dirty="0" smtClean="0"/>
              <a:t>Bu </a:t>
            </a:r>
            <a:r>
              <a:rPr lang="tr-TR" sz="1800" dirty="0" smtClean="0"/>
              <a:t>rakam, kısa vadeli kredilerde 2016 yılsonuna göre %15,8’lik bir </a:t>
            </a:r>
            <a:r>
              <a:rPr lang="tr-TR" sz="1800" dirty="0" smtClean="0"/>
              <a:t>artış yaşandığı </a:t>
            </a:r>
            <a:r>
              <a:rPr lang="tr-TR" sz="1800" dirty="0" smtClean="0"/>
              <a:t>anlamına gelmektedir. </a:t>
            </a:r>
            <a:endParaRPr lang="tr-TR" sz="1800" dirty="0" smtClean="0"/>
          </a:p>
          <a:p>
            <a:pPr algn="just"/>
            <a:r>
              <a:rPr lang="tr-TR" sz="1800" dirty="0" smtClean="0"/>
              <a:t>Aynı </a:t>
            </a:r>
            <a:r>
              <a:rPr lang="tr-TR" sz="1800" dirty="0" smtClean="0"/>
              <a:t>dönemde yurt dışı yerleşiklerin döviz tevdiat hesabı %14,4 oranında,banka mevduatları %</a:t>
            </a:r>
            <a:r>
              <a:rPr lang="tr-TR" sz="1800" dirty="0" smtClean="0"/>
              <a:t>4,8 oranında </a:t>
            </a:r>
            <a:r>
              <a:rPr lang="tr-TR" sz="1800" dirty="0" smtClean="0"/>
              <a:t>artarken,TL cinsinden mevduatları %4,5 oranında </a:t>
            </a:r>
            <a:r>
              <a:rPr lang="tr-TR" sz="1800" dirty="0" smtClean="0"/>
              <a:t>azalmıştır.</a:t>
            </a:r>
            <a:endParaRPr lang="tr-TR" sz="1800" dirty="0" smtClean="0"/>
          </a:p>
          <a:p>
            <a:pPr algn="just"/>
            <a:r>
              <a:rPr lang="tr-TR" sz="1800" dirty="0" smtClean="0"/>
              <a:t>Diğer sektörlerin yurt dışından sağladığı kısa vadeli borçlar ise 2016 yılsonuna göre %22 oranında artarak 49,5 milyar ABD doları seviyesinde gerçekleşmiştir.</a:t>
            </a:r>
          </a:p>
          <a:p>
            <a:pPr algn="just"/>
            <a:endParaRPr lang="tr-TR" sz="18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r>
              <a:rPr lang="tr-TR" sz="3200" dirty="0" smtClean="0"/>
              <a:t>2017 </a:t>
            </a:r>
            <a:r>
              <a:rPr lang="tr-TR" sz="3200" dirty="0" smtClean="0"/>
              <a:t>Ekim </a:t>
            </a:r>
            <a:r>
              <a:rPr lang="tr-TR" sz="3200" dirty="0" smtClean="0"/>
              <a:t>Özel Sektörün Yurt Dışından Sağladığı Kredi Borcu Gelişmeleri</a:t>
            </a:r>
            <a:endParaRPr lang="tr-TR" sz="3200" dirty="0"/>
          </a:p>
        </p:txBody>
      </p:sp>
      <p:pic>
        <p:nvPicPr>
          <p:cNvPr id="6" name="5 İçerik Yer Tutucusu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57158" y="1643050"/>
            <a:ext cx="8501122" cy="48577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r>
              <a:rPr lang="tr-TR" sz="3200" dirty="0" smtClean="0"/>
              <a:t>Özel Sektörün Yurt Dışından Sağladığı Uzun Vadeli Kredi Borcu </a:t>
            </a:r>
            <a:endParaRPr lang="tr-TR" sz="3200" dirty="0"/>
          </a:p>
        </p:txBody>
      </p:sp>
      <p:pic>
        <p:nvPicPr>
          <p:cNvPr id="6" name="5 İçerik Yer Tutucusu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57158" y="1571612"/>
            <a:ext cx="8572560" cy="50720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sz="3200" dirty="0" smtClean="0"/>
              <a:t>Özel Sektörün Yurt Dışından Sağladığı Kısa Vadeli Kredi Borcu </a:t>
            </a:r>
            <a:endParaRPr lang="tr-TR" sz="3200" dirty="0"/>
          </a:p>
        </p:txBody>
      </p:sp>
      <p:pic>
        <p:nvPicPr>
          <p:cNvPr id="6" name="5 İçerik Yer Tutucusu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57159" y="1428736"/>
            <a:ext cx="8572560" cy="50720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sz="3200" dirty="0" smtClean="0"/>
              <a:t>2017 Eylül Özel Sektörün Yurt Dışından Sağladığı Kredi Borcu Gelişmeleri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643050"/>
            <a:ext cx="8643998" cy="4929222"/>
          </a:xfrm>
        </p:spPr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2017 yılı </a:t>
            </a:r>
            <a:r>
              <a:rPr lang="tr-TR" dirty="0" smtClean="0"/>
              <a:t>Ekim sonu </a:t>
            </a:r>
            <a:r>
              <a:rPr lang="tr-TR" dirty="0" smtClean="0"/>
              <a:t>itibarıyla özel sektörün yurt dışından sağladığı uzun vadeli kredi borcu 2016 yılsonuna </a:t>
            </a:r>
            <a:r>
              <a:rPr lang="tr-TR" dirty="0" smtClean="0"/>
              <a:t>göre %</a:t>
            </a:r>
            <a:r>
              <a:rPr lang="tr-TR" dirty="0" smtClean="0"/>
              <a:t>7 (~14,3milyar dolar</a:t>
            </a:r>
            <a:r>
              <a:rPr lang="tr-TR" dirty="0" smtClean="0"/>
              <a:t>) artarak yaklaşık </a:t>
            </a:r>
            <a:r>
              <a:rPr lang="tr-TR" dirty="0" smtClean="0"/>
              <a:t>217,1 milyar ABD doları olmuştur. </a:t>
            </a:r>
            <a:endParaRPr lang="tr-TR" dirty="0" smtClean="0"/>
          </a:p>
          <a:p>
            <a:pPr algn="just"/>
            <a:r>
              <a:rPr lang="tr-TR" dirty="0" smtClean="0"/>
              <a:t>Aynı </a:t>
            </a:r>
            <a:r>
              <a:rPr lang="tr-TR" dirty="0" smtClean="0"/>
              <a:t>dönemde kısa vadeli kredi borcu ise %26,6’lık bir </a:t>
            </a:r>
            <a:r>
              <a:rPr lang="tr-TR" dirty="0" smtClean="0"/>
              <a:t>artışla 18,2 </a:t>
            </a:r>
            <a:r>
              <a:rPr lang="tr-TR" dirty="0" smtClean="0"/>
              <a:t>milyar ABD doları seviyesine yükselmiştir. </a:t>
            </a:r>
            <a:endParaRPr lang="tr-TR" dirty="0" smtClean="0"/>
          </a:p>
          <a:p>
            <a:pPr algn="just"/>
            <a:r>
              <a:rPr lang="tr-TR" dirty="0" smtClean="0"/>
              <a:t>Böylelikle </a:t>
            </a:r>
            <a:r>
              <a:rPr lang="tr-TR" dirty="0" smtClean="0"/>
              <a:t>toplam kredi borcu yaklaşık </a:t>
            </a:r>
            <a:r>
              <a:rPr lang="tr-TR" dirty="0" smtClean="0"/>
              <a:t>18,1 milyar </a:t>
            </a:r>
            <a:r>
              <a:rPr lang="tr-TR" dirty="0" smtClean="0"/>
              <a:t>ABD doları artarak </a:t>
            </a:r>
            <a:r>
              <a:rPr lang="tr-TR" dirty="0" smtClean="0"/>
              <a:t>235,2 milyar </a:t>
            </a:r>
            <a:r>
              <a:rPr lang="tr-TR" dirty="0" smtClean="0"/>
              <a:t>ABD </a:t>
            </a:r>
            <a:r>
              <a:rPr lang="tr-TR" dirty="0" smtClean="0"/>
              <a:t>doları seviyesinde gerçekleşmiştir.</a:t>
            </a:r>
            <a:endParaRPr lang="tr-TR" dirty="0" smtClean="0"/>
          </a:p>
          <a:p>
            <a:pPr algn="just"/>
            <a:r>
              <a:rPr lang="tr-TR" dirty="0" smtClean="0"/>
              <a:t>Özel sektörün yurt dışından sağladığı uzun vadeli kredi borcunun borçluya göre dağılımı incelendiğinde, finansal kesimin kredi borcunun (%51,2), finansal olmayan kesimin kredi borcundan (%48,8) daha fazla olduğu </a:t>
            </a:r>
            <a:r>
              <a:rPr lang="tr-TR" dirty="0" smtClean="0"/>
              <a:t>görülmektedir.</a:t>
            </a:r>
            <a:endParaRPr lang="tr-TR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938962"/>
          </a:xfrm>
        </p:spPr>
        <p:txBody>
          <a:bodyPr>
            <a:noAutofit/>
          </a:bodyPr>
          <a:lstStyle/>
          <a:p>
            <a:r>
              <a:rPr lang="tr-TR" sz="3200" dirty="0" smtClean="0"/>
              <a:t>Reel Sektör Güven Endeksi </a:t>
            </a:r>
            <a:br>
              <a:rPr lang="tr-TR" sz="3200" dirty="0" smtClean="0"/>
            </a:br>
            <a:r>
              <a:rPr lang="tr-TR" sz="3200" dirty="0" smtClean="0"/>
              <a:t>(Kasım 2016 – Kasım 2017)</a:t>
            </a:r>
            <a:endParaRPr lang="tr-TR" sz="3200" dirty="0"/>
          </a:p>
        </p:txBody>
      </p:sp>
      <p:graphicFrame>
        <p:nvGraphicFramePr>
          <p:cNvPr id="5" name="4 Grafik"/>
          <p:cNvGraphicFramePr/>
          <p:nvPr/>
        </p:nvGraphicFramePr>
        <p:xfrm>
          <a:off x="428596" y="2034250"/>
          <a:ext cx="8215370" cy="4109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24714"/>
          </a:xfrm>
        </p:spPr>
        <p:txBody>
          <a:bodyPr>
            <a:normAutofit/>
          </a:bodyPr>
          <a:lstStyle/>
          <a:p>
            <a:r>
              <a:rPr lang="tr-TR" sz="3200" dirty="0" smtClean="0"/>
              <a:t>Reel Sektör Güven Endeksi</a:t>
            </a:r>
            <a:br>
              <a:rPr lang="tr-TR" sz="3200" dirty="0" smtClean="0"/>
            </a:br>
            <a:r>
              <a:rPr lang="tr-TR" sz="3200" dirty="0" smtClean="0"/>
              <a:t>(Kasım 2016 – Kasım 2017)</a:t>
            </a:r>
            <a:endParaRPr lang="tr-TR" sz="3200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/>
          <a:lstStyle/>
          <a:p>
            <a:pPr algn="just"/>
            <a:r>
              <a:rPr lang="tr-TR" dirty="0" smtClean="0"/>
              <a:t>Kasım ayında Reel Kesim Güven Endeksi bir önceki aya göre %2,9 oranında azalmıştır. </a:t>
            </a:r>
          </a:p>
          <a:p>
            <a:pPr algn="just"/>
            <a:r>
              <a:rPr lang="tr-TR" dirty="0" smtClean="0"/>
              <a:t>Endeks bir önceki yılın aynı ayına göre ise %2,7 oranında artmıştır. </a:t>
            </a:r>
          </a:p>
          <a:p>
            <a:pPr algn="just"/>
            <a:r>
              <a:rPr lang="tr-TR" dirty="0" smtClean="0"/>
              <a:t>Mevsimlikten arındırılmış Reel Kesim Güven Endeksi (RKGE-MA) ise bir önceki aya göre %2,1 oranında azalırken, bir önceki yılın aynı ayına göre ise % 1,5 oranında artmıştır.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cmb.gov.tr/wps/wcm/connect/0b72fad2-64e9-46ff-935f-cf88563ebb06/m3_TR_v3.png?MOD=AJPERES&amp;CACHEID=ROOTWORKSPACE-0b72fad2-64e9-46ff-935f-cf88563ebb06-l.ETb.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643998" cy="61436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http://www.tcmb.gov.tr/wps/wcm/connect/dcc218b8-bfd1-48f8-a197-f3174df7fe61/Slide1.PNG?MOD=AJPERES&amp;CACHEID=ROOTWORKSPACE-dcc218b8-bfd1-48f8-a197-f3174df7fe61-l.Ksb4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28"/>
            <a:ext cx="8858312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ttp://www.tcmb.gov.tr/wps/wcm/connect/828be0f1-0046-4bf2-879f-215f6b29b91b/dth_TR_v3.png?MOD=AJPERES&amp;CACHEID=ROOTWORKSPACE-828be0f1-0046-4bf2-879f-215f6b29b91b-l.ET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501122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Dış Ticaret Verileri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 </a:t>
            </a:r>
            <a:r>
              <a:rPr lang="tr-TR" dirty="0" smtClean="0"/>
              <a:t>2017 yılı Kasım ayında geçen yılın aynı ayına göre; </a:t>
            </a:r>
          </a:p>
          <a:p>
            <a:pPr algn="just"/>
            <a:r>
              <a:rPr lang="tr-TR" dirty="0" smtClean="0"/>
              <a:t>İhracat</a:t>
            </a:r>
            <a:r>
              <a:rPr lang="tr-TR" dirty="0" smtClean="0"/>
              <a:t>, % 11,02 artarak 14 milyar 232 milyon dolar, </a:t>
            </a:r>
          </a:p>
          <a:p>
            <a:pPr algn="just"/>
            <a:r>
              <a:rPr lang="tr-TR" dirty="0" smtClean="0"/>
              <a:t>İthalat</a:t>
            </a:r>
            <a:r>
              <a:rPr lang="tr-TR" dirty="0" smtClean="0"/>
              <a:t>, % 21,10 artarak 20 milyar 519 milyon dolar, </a:t>
            </a:r>
          </a:p>
          <a:p>
            <a:pPr algn="just"/>
            <a:r>
              <a:rPr lang="tr-TR" dirty="0" smtClean="0"/>
              <a:t>Dış </a:t>
            </a:r>
            <a:r>
              <a:rPr lang="tr-TR" dirty="0" smtClean="0"/>
              <a:t>ticaret hacmi, % 16,76 artarak 34 milyar 751 milyon dolar, </a:t>
            </a:r>
          </a:p>
          <a:p>
            <a:pPr algn="just"/>
            <a:r>
              <a:rPr lang="tr-TR" dirty="0" smtClean="0"/>
              <a:t>Dış </a:t>
            </a:r>
            <a:r>
              <a:rPr lang="tr-TR" dirty="0" smtClean="0"/>
              <a:t>ticaret açığı, % 52,43 artarak 6 milyar 287 milyon dolar olarak gerçekleşmiştir. </a:t>
            </a:r>
          </a:p>
          <a:p>
            <a:pPr algn="just"/>
            <a:r>
              <a:rPr lang="tr-TR" dirty="0" smtClean="0"/>
              <a:t>Kasım </a:t>
            </a:r>
            <a:r>
              <a:rPr lang="tr-TR" dirty="0" smtClean="0"/>
              <a:t>ayında ihracatın ithalatı karşılama oranı % 69,4 olmuştur. </a:t>
            </a:r>
          </a:p>
          <a:p>
            <a:pPr algn="just"/>
            <a:r>
              <a:rPr lang="tr-TR" dirty="0" smtClean="0"/>
              <a:t>İhracatın ithalatı karşılama oranı 2016 yılı Kasım ayında % 75,7 iken, 2017 yılı Kasım ayında % 69,4 olarak gerçekleşmiştir.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5516944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6000" dirty="0" smtClean="0"/>
              <a:t>MALATYA EKONOMİSİ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xmlns="" val="2305092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1033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İhracat (Bin Dolar)</a:t>
            </a:r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571473" y="1328263"/>
          <a:ext cx="8072493" cy="5172570"/>
        </p:xfrm>
        <a:graphic>
          <a:graphicData uri="http://schemas.openxmlformats.org/drawingml/2006/table">
            <a:tbl>
              <a:tblPr/>
              <a:tblGrid>
                <a:gridCol w="4192032"/>
                <a:gridCol w="1359577"/>
                <a:gridCol w="1302929"/>
                <a:gridCol w="1217955"/>
              </a:tblGrid>
              <a:tr h="198945"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OCAK  -  30 KASıM</a:t>
                      </a:r>
                    </a:p>
                  </a:txBody>
                  <a:tcPr marL="9195" marR="9195" marT="91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SEKTÖR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2016</a:t>
                      </a:r>
                    </a:p>
                  </a:txBody>
                  <a:tcPr marL="9195" marR="9195" marT="91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2017</a:t>
                      </a:r>
                    </a:p>
                  </a:txBody>
                  <a:tcPr marL="9195" marR="9195" marT="91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DEĞ.</a:t>
                      </a:r>
                    </a:p>
                  </a:txBody>
                  <a:tcPr marL="9195" marR="9195" marT="91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Çelik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2.104,52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345,11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-83,60%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Çimento Cam Seramik ve Toprak Ürünleri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8,98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396,08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4309,79%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Demir ve Demir Dışı Metaller 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720,45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2.372,57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229,32%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Deri ve Deri Mamulleri 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293,98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5,45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-98,15%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Diğer Sanayi Ürünleri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1,54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Elektrik Elektronik ve Hizmet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3.500,89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3.213,49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-8,21%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Fındık ve Mamulleri 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3.157,25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4.777,15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51,31%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Halı 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73,12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41,71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-42,96%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r>
                        <a:rPr lang="tr-TR" sz="1200" b="0" i="0" u="none" strike="noStrike" dirty="0" err="1">
                          <a:solidFill>
                            <a:srgbClr val="FF0000"/>
                          </a:solidFill>
                          <a:latin typeface="Arial"/>
                        </a:rPr>
                        <a:t>Hazırgiyim</a:t>
                      </a:r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ve Konfeksiyon 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84.388,22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109.940,54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30,28%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Hububat, Bakliyat, Yağlı Tohumlar ve Mamulleri 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13.831,95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11.377,73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-17,74%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İklimlendirme Sanayii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991,95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930,81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-6,16%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Kimyevi Maddeler ve Mamulleri  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3.464,64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2.497,83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-27,91%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Kuru Meyve ve Mamulleri  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151.188,30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137.979,98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-8,74%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Madencilik Ürünleri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3.761,05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1.742,57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-53,67%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Makine ve Aksamları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4.118,80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4.318,37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4,85%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Meyve Sebze Mamulleri 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2.897,32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2.897,43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0,00%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Mobilya,Kağıt ve Orman Ürünleri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1.834,70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1.284,48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-29,99%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Mücevher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3,47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Otomotiv Endüstrisi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207,98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57,73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-72,24%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Savunma ve Havacılık Sanayii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465,25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-100,00%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 Su Ürünleri ve Hayvansal Mamuller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14.801,15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15.106,68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2,06%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Tekstil ve Hammaddeleri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15.625,33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20.822,28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33,26%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Yaş Meyve ve Sebze  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3.123,37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4.498,59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44,03%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TOPLAM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310.559,21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324.611,61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4,52%</a:t>
                      </a:r>
                    </a:p>
                  </a:txBody>
                  <a:tcPr marL="9195" marR="9195" marT="9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871319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65321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Malatya Yatırım </a:t>
            </a:r>
            <a:r>
              <a:rPr lang="tr-TR" dirty="0" smtClean="0"/>
              <a:t>Teşvik Verileri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7280632"/>
              </p:ext>
            </p:extLst>
          </p:nvPr>
        </p:nvGraphicFramePr>
        <p:xfrm>
          <a:off x="500034" y="1714489"/>
          <a:ext cx="8215372" cy="4500592"/>
        </p:xfrm>
        <a:graphic>
          <a:graphicData uri="http://schemas.openxmlformats.org/drawingml/2006/table">
            <a:tbl>
              <a:tblPr firstRow="1" firstCol="1" bandRow="1"/>
              <a:tblGrid>
                <a:gridCol w="2053843"/>
                <a:gridCol w="2053843"/>
                <a:gridCol w="2053843"/>
                <a:gridCol w="2053843"/>
              </a:tblGrid>
              <a:tr h="757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Yıllar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Belge Adedi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Yatırım Tutarı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(milyon TL)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İstihdam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 </a:t>
                      </a: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Ocak-Kasım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1.763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1.665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 </a:t>
                      </a: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Ocak-Kasım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499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715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2015 </a:t>
                      </a: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Ocak-Kasım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247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1.055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 </a:t>
                      </a:r>
                      <a:r>
                        <a:rPr lang="tr-TR" sz="16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Ocak-Kasım</a:t>
                      </a:r>
                      <a:endParaRPr lang="tr-TR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279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585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2017 </a:t>
                      </a:r>
                      <a:r>
                        <a:rPr lang="tr-TR" sz="16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Ocak-Kasım</a:t>
                      </a:r>
                      <a:endParaRPr lang="tr-TR" sz="16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</a:t>
                      </a:r>
                      <a:endParaRPr lang="tr-TR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1.147</a:t>
                      </a:r>
                      <a:endParaRPr lang="tr-TR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3.970</a:t>
                      </a:r>
                      <a:endParaRPr lang="tr-TR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973264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2464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Kurulan Kapanan Şirket Sayısı</a:t>
            </a:r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428595" y="1714489"/>
          <a:ext cx="8358246" cy="4500594"/>
        </p:xfrm>
        <a:graphic>
          <a:graphicData uri="http://schemas.openxmlformats.org/drawingml/2006/table">
            <a:tbl>
              <a:tblPr/>
              <a:tblGrid>
                <a:gridCol w="568588"/>
                <a:gridCol w="355368"/>
                <a:gridCol w="568588"/>
                <a:gridCol w="483299"/>
                <a:gridCol w="497515"/>
                <a:gridCol w="582804"/>
                <a:gridCol w="511730"/>
                <a:gridCol w="587541"/>
                <a:gridCol w="568588"/>
                <a:gridCol w="398011"/>
                <a:gridCol w="606494"/>
                <a:gridCol w="568588"/>
                <a:gridCol w="469085"/>
                <a:gridCol w="582804"/>
                <a:gridCol w="454870"/>
                <a:gridCol w="554373"/>
              </a:tblGrid>
              <a:tr h="132631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2017 OCAK-KASIM (ON BİR AYLIK)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2016 OCAK-KASIM (ON BİR AYLIK)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21098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KURULAN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TASFİYE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KAPANAN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KURULAN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TASFİYE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KAPANAN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523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ŞİRKET</a:t>
                      </a:r>
                    </a:p>
                  </a:txBody>
                  <a:tcPr marL="9525" marR="9525" marT="9525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KOOP.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GER. KİŞİ</a:t>
                      </a:r>
                      <a:b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TİC. İŞL.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ŞİRKET</a:t>
                      </a:r>
                    </a:p>
                  </a:txBody>
                  <a:tcPr marL="9525" marR="9525" marT="9525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KOOP.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ŞİRKET</a:t>
                      </a:r>
                    </a:p>
                  </a:txBody>
                  <a:tcPr marL="9525" marR="9525" marT="9525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KOOP.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GER. KİŞİ</a:t>
                      </a:r>
                      <a:b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TİC. İŞL.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ŞİRKET</a:t>
                      </a:r>
                    </a:p>
                  </a:txBody>
                  <a:tcPr marL="9525" marR="9525" marT="9525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KOOP.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GER. KİŞİ</a:t>
                      </a:r>
                      <a:b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TİC. İŞL.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ŞİRKET</a:t>
                      </a:r>
                    </a:p>
                  </a:txBody>
                  <a:tcPr marL="9525" marR="9525" marT="9525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KOOP.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ŞİRKET</a:t>
                      </a:r>
                    </a:p>
                  </a:txBody>
                  <a:tcPr marL="9525" marR="9525" marT="9525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KOOP.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GER. KİŞİ</a:t>
                      </a:r>
                      <a:b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TİC. İŞL.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1210981">
                <a:tc>
                  <a:txBody>
                    <a:bodyPr/>
                    <a:lstStyle/>
                    <a:p>
                      <a:pPr algn="r" fontAlgn="t"/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t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287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t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t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226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t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t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t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t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t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t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314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t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t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245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t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t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t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t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r" fontAlgn="t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109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867524"/>
          </a:xfrm>
        </p:spPr>
        <p:txBody>
          <a:bodyPr>
            <a:normAutofit/>
          </a:bodyPr>
          <a:lstStyle/>
          <a:p>
            <a:r>
              <a:rPr lang="tr-TR" dirty="0" smtClean="0"/>
              <a:t>Protestolu Senet </a:t>
            </a:r>
            <a:r>
              <a:rPr lang="tr-TR" dirty="0" smtClean="0"/>
              <a:t>Tutarı (Bin </a:t>
            </a:r>
            <a:r>
              <a:rPr lang="tr-TR" dirty="0" smtClean="0"/>
              <a:t>TL)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00774484"/>
              </p:ext>
            </p:extLst>
          </p:nvPr>
        </p:nvGraphicFramePr>
        <p:xfrm>
          <a:off x="428597" y="1785932"/>
          <a:ext cx="8358246" cy="4643466"/>
        </p:xfrm>
        <a:graphic>
          <a:graphicData uri="http://schemas.openxmlformats.org/drawingml/2006/table">
            <a:tbl>
              <a:tblPr firstRow="1" firstCol="1" bandRow="1"/>
              <a:tblGrid>
                <a:gridCol w="2088945"/>
                <a:gridCol w="2089767"/>
                <a:gridCol w="2089767"/>
                <a:gridCol w="2089767"/>
              </a:tblGrid>
              <a:tr h="598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Aylar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2015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Ocak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2.554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4.162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Şubat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3.119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3.340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Mart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2.582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2.739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4.396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Nisan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2.487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2.402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3.882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Mayıs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2.908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2.830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4.291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Haziran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3.522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3.953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4.164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Temmuz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4.091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4.185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Ağustos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3.291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4.278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Eylül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3.722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4.578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4.175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Ekim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3.683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6.352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Kasım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4.284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4.462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4.143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Aralık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4.465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TOPLAM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41.439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43.662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65321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Karşılıksız Çek </a:t>
            </a:r>
            <a:r>
              <a:rPr lang="tr-TR" dirty="0" smtClean="0"/>
              <a:t>Tutarı (Bin </a:t>
            </a:r>
            <a:r>
              <a:rPr lang="tr-TR" dirty="0" smtClean="0"/>
              <a:t>TL)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31377693"/>
              </p:ext>
            </p:extLst>
          </p:nvPr>
        </p:nvGraphicFramePr>
        <p:xfrm>
          <a:off x="500035" y="1643047"/>
          <a:ext cx="8215370" cy="4594260"/>
        </p:xfrm>
        <a:graphic>
          <a:graphicData uri="http://schemas.openxmlformats.org/drawingml/2006/table">
            <a:tbl>
              <a:tblPr firstRow="1" firstCol="1" bandRow="1"/>
              <a:tblGrid>
                <a:gridCol w="2053235"/>
                <a:gridCol w="2054045"/>
                <a:gridCol w="2054045"/>
                <a:gridCol w="2054045"/>
              </a:tblGrid>
              <a:tr h="6125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Aylar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2015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Ocak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4.097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14.231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8.865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Şubat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17.605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7.358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Mart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7.132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12.571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7.001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Nisan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5.988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7.679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2.382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Mayıs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4.177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13.551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6.916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Haziran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10.984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8.928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5.520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Temmuz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15.496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6.932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5.651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Ağustos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14.695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15.918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2.791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Eylül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17.434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9.943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3.848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Ekim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14.104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9.446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16.979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Kasım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24.520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10.041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7.340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Aralık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22.584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12.230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TOPLAM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145.072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139.077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Konut Satışları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/>
          </p:cNvGraphicFramePr>
          <p:nvPr/>
        </p:nvGraphicFramePr>
        <p:xfrm>
          <a:off x="428596" y="1571612"/>
          <a:ext cx="8286810" cy="4857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830"/>
                <a:gridCol w="1183830"/>
                <a:gridCol w="1183830"/>
                <a:gridCol w="1183830"/>
                <a:gridCol w="1183830"/>
                <a:gridCol w="1183830"/>
                <a:gridCol w="1183830"/>
              </a:tblGrid>
              <a:tr h="323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tr-T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tr-T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23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Aylar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İlk Satış 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latin typeface="Calibri"/>
                          <a:ea typeface="Calibri"/>
                          <a:cs typeface="Times New Roman"/>
                        </a:rPr>
                        <a:t>İkinci El Satış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latin typeface="Calibri"/>
                          <a:ea typeface="Calibri"/>
                          <a:cs typeface="Times New Roman"/>
                        </a:rPr>
                        <a:t>Toplam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İlk Satış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İkinci El Satış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latin typeface="Calibri"/>
                          <a:ea typeface="Calibri"/>
                          <a:cs typeface="Times New Roman"/>
                        </a:rPr>
                        <a:t>Toplam</a:t>
                      </a:r>
                    </a:p>
                  </a:txBody>
                  <a:tcPr marL="68580" marR="68580" marT="0" marB="0"/>
                </a:tc>
              </a:tr>
              <a:tr h="323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Ocak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Calibri"/>
                          <a:ea typeface="Calibri"/>
                          <a:cs typeface="Times New Roman"/>
                        </a:rPr>
                        <a:t>323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Calibri"/>
                          <a:ea typeface="Calibri"/>
                          <a:cs typeface="Times New Roman"/>
                        </a:rPr>
                        <a:t>397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Times New Roman"/>
                        </a:rPr>
                        <a:t>720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481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Times New Roman"/>
                        </a:rPr>
                        <a:t>831</a:t>
                      </a:r>
                      <a:endParaRPr lang="tr-T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3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latin typeface="Calibri"/>
                          <a:ea typeface="Calibri"/>
                          <a:cs typeface="Times New Roman"/>
                        </a:rPr>
                        <a:t>Şubat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364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Calibri"/>
                          <a:ea typeface="Calibri"/>
                          <a:cs typeface="Times New Roman"/>
                        </a:rPr>
                        <a:t>445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Times New Roman"/>
                        </a:rPr>
                        <a:t>809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323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519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Times New Roman"/>
                        </a:rPr>
                        <a:t>842</a:t>
                      </a:r>
                      <a:endParaRPr lang="tr-T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3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Mart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416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544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Times New Roman"/>
                        </a:rPr>
                        <a:t>960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501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629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Times New Roman"/>
                        </a:rPr>
                        <a:t>1.130</a:t>
                      </a:r>
                      <a:endParaRPr lang="tr-T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3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Nisan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458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572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Times New Roman"/>
                        </a:rPr>
                        <a:t>1.030</a:t>
                      </a:r>
                      <a:endParaRPr lang="tr-T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369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551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Times New Roman"/>
                        </a:rPr>
                        <a:t>920</a:t>
                      </a:r>
                      <a:endParaRPr lang="tr-T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3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Mayıs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419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547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Times New Roman"/>
                        </a:rPr>
                        <a:t>966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348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616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Times New Roman"/>
                        </a:rPr>
                        <a:t>964</a:t>
                      </a:r>
                      <a:endParaRPr lang="tr-T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3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Haziran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460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459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Times New Roman"/>
                        </a:rPr>
                        <a:t>919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294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442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Times New Roman"/>
                        </a:rPr>
                        <a:t>736</a:t>
                      </a:r>
                      <a:endParaRPr lang="tr-T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3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Temmuz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356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438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Times New Roman"/>
                        </a:rPr>
                        <a:t>794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365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574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Times New Roman"/>
                        </a:rPr>
                        <a:t>939</a:t>
                      </a:r>
                      <a:endParaRPr lang="tr-T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3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Ağustos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507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615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Times New Roman"/>
                        </a:rPr>
                        <a:t>1.122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383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592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Times New Roman"/>
                        </a:rPr>
                        <a:t>975</a:t>
                      </a:r>
                      <a:endParaRPr lang="tr-T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3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Eylül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633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605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Times New Roman"/>
                        </a:rPr>
                        <a:t>1.238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677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826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Times New Roman"/>
                        </a:rPr>
                        <a:t>1.503</a:t>
                      </a:r>
                      <a:endParaRPr lang="tr-T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3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Ekim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568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734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Times New Roman"/>
                        </a:rPr>
                        <a:t>1.302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379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633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Times New Roman"/>
                        </a:rPr>
                        <a:t>1.012</a:t>
                      </a:r>
                      <a:endParaRPr lang="tr-T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3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Kasım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547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673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Times New Roman"/>
                        </a:rPr>
                        <a:t>1.220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459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Calibri"/>
                          <a:ea typeface="Calibri"/>
                          <a:cs typeface="Times New Roman"/>
                        </a:rPr>
                        <a:t>576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Calibri"/>
                          <a:ea typeface="Calibri"/>
                          <a:cs typeface="Times New Roman"/>
                        </a:rPr>
                        <a:t>1.035</a:t>
                      </a:r>
                      <a:endParaRPr lang="tr-T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3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Aralık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625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Times New Roman"/>
                        </a:rPr>
                        <a:t>693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Times New Roman"/>
                        </a:rPr>
                        <a:t>1.318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3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Toplam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Times New Roman"/>
                        </a:rPr>
                        <a:t>5.676</a:t>
                      </a: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Times New Roman"/>
                        </a:rPr>
                        <a:t>6.722</a:t>
                      </a: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Times New Roman"/>
                        </a:rPr>
                        <a:t>12.398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Autofit/>
          </a:bodyPr>
          <a:lstStyle/>
          <a:p>
            <a:pPr algn="just"/>
            <a:r>
              <a:rPr lang="tr-TR" sz="3200" dirty="0" smtClean="0"/>
              <a:t>2017 3</a:t>
            </a:r>
            <a:r>
              <a:rPr lang="tr-TR" sz="3200" dirty="0" smtClean="0"/>
              <a:t>. Çeyrek</a:t>
            </a:r>
            <a:r>
              <a:rPr lang="tr-TR" sz="3200" dirty="0" smtClean="0"/>
              <a:t> </a:t>
            </a:r>
            <a:r>
              <a:rPr lang="tr-TR" sz="3200" dirty="0" smtClean="0"/>
              <a:t>İtibariyle Malatya Bankacılık İstatistikleri</a:t>
            </a:r>
            <a:endParaRPr lang="tr-TR" sz="32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215372" cy="507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843"/>
                <a:gridCol w="2053843"/>
                <a:gridCol w="2053843"/>
                <a:gridCol w="2053843"/>
              </a:tblGrid>
              <a:tr h="368882">
                <a:tc gridSpan="2">
                  <a:txBody>
                    <a:bodyPr/>
                    <a:lstStyle/>
                    <a:p>
                      <a:r>
                        <a:rPr lang="tr-TR" dirty="0" smtClean="0"/>
                        <a:t>MEVDUAT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r-TR" dirty="0" smtClean="0"/>
                        <a:t>KREDİLER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645544">
                <a:tc>
                  <a:txBody>
                    <a:bodyPr/>
                    <a:lstStyle/>
                    <a:p>
                      <a:r>
                        <a:rPr lang="tr-TR" dirty="0" smtClean="0"/>
                        <a:t>TÜR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TUTAR</a:t>
                      </a:r>
                    </a:p>
                    <a:p>
                      <a:r>
                        <a:rPr lang="tr-TR" dirty="0" smtClean="0"/>
                        <a:t>(Bin TL)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TÜR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TUTAR</a:t>
                      </a:r>
                    </a:p>
                    <a:p>
                      <a:r>
                        <a:rPr lang="tr-TR" dirty="0" smtClean="0"/>
                        <a:t>(Bin TL)</a:t>
                      </a:r>
                      <a:endParaRPr lang="tr-TR" dirty="0"/>
                    </a:p>
                  </a:txBody>
                  <a:tcPr/>
                </a:tc>
              </a:tr>
              <a:tr h="511046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+mj-lt"/>
                        </a:rPr>
                        <a:t>Tasarruf Mevduatı</a:t>
                      </a:r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3.985.138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Toplam Nakdi Krediler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7.679.838</a:t>
                      </a:r>
                    </a:p>
                  </a:txBody>
                  <a:tcPr marL="9525" marR="9525" marT="9525" marB="0" anchor="b"/>
                </a:tc>
              </a:tr>
              <a:tr h="645544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+mj-lt"/>
                        </a:rPr>
                        <a:t>Tasarruf Mevduatı (TL)</a:t>
                      </a:r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2.640.956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Nakdi Krediler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7.352.386</a:t>
                      </a:r>
                    </a:p>
                  </a:txBody>
                  <a:tcPr marL="9525" marR="9525" marT="9525" marB="0" anchor="b"/>
                </a:tc>
              </a:tr>
              <a:tr h="730066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+mj-lt"/>
                        </a:rPr>
                        <a:t>Tasarruf Mevduatı (DTH)</a:t>
                      </a:r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1.344.182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Takipteki Alacaklar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327.452</a:t>
                      </a:r>
                    </a:p>
                  </a:txBody>
                  <a:tcPr marL="9525" marR="9525" marT="9525" marB="0" anchor="b"/>
                </a:tc>
              </a:tr>
              <a:tr h="368882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+mj-lt"/>
                        </a:rPr>
                        <a:t>Diğer Mevduat</a:t>
                      </a:r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964.670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Gayrinakdi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Krediler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853.541</a:t>
                      </a:r>
                    </a:p>
                  </a:txBody>
                  <a:tcPr marL="9525" marR="9525" marT="9525" marB="0" anchor="b"/>
                </a:tc>
              </a:tr>
              <a:tr h="645544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+mj-lt"/>
                        </a:rPr>
                        <a:t>Diğer Mevduat (TL)</a:t>
                      </a:r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743.573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r-TR" sz="16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</a:tr>
              <a:tr h="645544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+mj-lt"/>
                        </a:rPr>
                        <a:t>Diğer Mevduat (DTH)</a:t>
                      </a:r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221.097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r-TR" sz="16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</a:tr>
              <a:tr h="511046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+mj-lt"/>
                        </a:rPr>
                        <a:t>Toplam Mevduat</a:t>
                      </a:r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4.949.808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tr-TR" sz="16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tr-TR" sz="3200" dirty="0" smtClean="0"/>
              <a:t>2017 Yılı Malatya Patent ve Marka İstatistikleri</a:t>
            </a:r>
            <a:endParaRPr lang="tr-TR" sz="32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565150" y="2143116"/>
          <a:ext cx="8221692" cy="4143402"/>
        </p:xfrm>
        <a:graphic>
          <a:graphicData uri="http://schemas.openxmlformats.org/drawingml/2006/table">
            <a:tbl>
              <a:tblPr/>
              <a:tblGrid>
                <a:gridCol w="1626126"/>
                <a:gridCol w="536621"/>
                <a:gridCol w="536621"/>
                <a:gridCol w="536621"/>
                <a:gridCol w="507351"/>
                <a:gridCol w="572397"/>
                <a:gridCol w="572397"/>
                <a:gridCol w="624432"/>
                <a:gridCol w="585406"/>
                <a:gridCol w="497594"/>
                <a:gridCol w="520360"/>
                <a:gridCol w="533369"/>
                <a:gridCol w="572397"/>
              </a:tblGrid>
              <a:tr h="69056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Tür/Ay</a:t>
                      </a:r>
                    </a:p>
                    <a:p>
                      <a:pPr algn="ctr" fontAlgn="b"/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b"/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Ocak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Şubat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Nisan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Mayıs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Haziran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Temmuz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Ağustos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Eylül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Ekim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Kasım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Aralık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690567">
                <a:tc vMerge="1">
                  <a:txBody>
                    <a:bodyPr/>
                    <a:lstStyle/>
                    <a:p>
                      <a:pPr algn="l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69056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Patent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Başvuru Sayısı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56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Faydalı Model Başvuru Sayısı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56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Marka Başvuru Sayısı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56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Tasarım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Başvuru Sayısı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sz="4400" b="1" dirty="0"/>
              <a:t>Ülkelere Göre İhracat (Milyon Dolar) </a:t>
            </a:r>
            <a:endParaRPr lang="tr-TR" sz="4400" dirty="0"/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43050"/>
            <a:ext cx="8229600" cy="4857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712852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sz="4400" b="1" dirty="0"/>
              <a:t>Ülkelere Göre İthalat (Milyon Dolar) </a:t>
            </a:r>
            <a:endParaRPr lang="tr-TR" sz="4400" dirty="0"/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43050"/>
            <a:ext cx="822960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865984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fi-FI" b="1" dirty="0"/>
              <a:t>Kurulan ve Kapanan Firma Sayısı </a:t>
            </a:r>
            <a:endParaRPr lang="tr-TR" dirty="0"/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428868"/>
            <a:ext cx="857256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828001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653210"/>
          </a:xfrm>
        </p:spPr>
        <p:txBody>
          <a:bodyPr>
            <a:normAutofit fontScale="90000"/>
          </a:bodyPr>
          <a:lstStyle/>
          <a:p>
            <a:r>
              <a:rPr lang="fi-FI" b="1" dirty="0" smtClean="0"/>
              <a:t>Kurulan ve Kapanan </a:t>
            </a:r>
            <a:r>
              <a:rPr lang="tr-TR" b="1" dirty="0" smtClean="0"/>
              <a:t>Şirket Verileri</a:t>
            </a:r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357158" y="1397000"/>
          <a:ext cx="8572560" cy="5325814"/>
        </p:xfrm>
        <a:graphic>
          <a:graphicData uri="http://schemas.openxmlformats.org/drawingml/2006/table">
            <a:tbl>
              <a:tblPr/>
              <a:tblGrid>
                <a:gridCol w="1071570"/>
                <a:gridCol w="1214446"/>
                <a:gridCol w="857256"/>
                <a:gridCol w="785818"/>
                <a:gridCol w="857256"/>
                <a:gridCol w="928694"/>
                <a:gridCol w="1000132"/>
                <a:gridCol w="714380"/>
                <a:gridCol w="571504"/>
                <a:gridCol w="571504"/>
              </a:tblGrid>
              <a:tr h="26011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Arial TUR"/>
                          <a:ea typeface="Times New Roman"/>
                          <a:cs typeface="Times New Roman"/>
                        </a:rPr>
                        <a:t>İLAN</a:t>
                      </a:r>
                      <a:br>
                        <a:rPr lang="tr-TR" sz="1000" b="1" dirty="0">
                          <a:latin typeface="Arial TUR"/>
                          <a:ea typeface="Times New Roman"/>
                          <a:cs typeface="Times New Roman"/>
                        </a:rPr>
                      </a:br>
                      <a:r>
                        <a:rPr lang="tr-TR" sz="1000" b="1" dirty="0">
                          <a:latin typeface="Arial TUR"/>
                          <a:ea typeface="Times New Roman"/>
                          <a:cs typeface="Times New Roman"/>
                        </a:rPr>
                        <a:t>TÜRÜ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Arial TUR"/>
                          <a:ea typeface="Times New Roman"/>
                          <a:cs typeface="Times New Roman"/>
                        </a:rPr>
                        <a:t>ŞİRKET</a:t>
                      </a:r>
                      <a:br>
                        <a:rPr lang="tr-TR" sz="1000" b="1" dirty="0">
                          <a:latin typeface="Arial TUR"/>
                          <a:ea typeface="Times New Roman"/>
                          <a:cs typeface="Times New Roman"/>
                        </a:rPr>
                      </a:br>
                      <a:r>
                        <a:rPr lang="tr-TR" sz="1000" b="1" dirty="0">
                          <a:latin typeface="Arial TUR"/>
                          <a:ea typeface="Times New Roman"/>
                          <a:cs typeface="Times New Roman"/>
                        </a:rPr>
                        <a:t>TÜRÜ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Arial TUR"/>
                          <a:ea typeface="Times New Roman"/>
                          <a:cs typeface="Times New Roman"/>
                        </a:rPr>
                        <a:t>KASIM 2017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Arial TUR"/>
                          <a:ea typeface="Times New Roman"/>
                          <a:cs typeface="Times New Roman"/>
                        </a:rPr>
                        <a:t>EKİM 2017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Arial TUR"/>
                          <a:ea typeface="Times New Roman"/>
                          <a:cs typeface="Times New Roman"/>
                        </a:rPr>
                        <a:t>Bir Önceki Aya Göre Değişim     (%)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Arial TUR"/>
                          <a:ea typeface="Times New Roman"/>
                          <a:cs typeface="Times New Roman"/>
                        </a:rPr>
                        <a:t>KASIM   2016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Arial TUR"/>
                          <a:ea typeface="Times New Roman"/>
                          <a:cs typeface="Times New Roman"/>
                        </a:rPr>
                        <a:t>Bir Önceki Yılın Aynı Ayına Göre Değişim (%)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Arial TUR"/>
                          <a:ea typeface="Times New Roman"/>
                          <a:cs typeface="Times New Roman"/>
                        </a:rPr>
                        <a:t>OCAK- KASIM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Arial TUR"/>
                          <a:ea typeface="Times New Roman"/>
                          <a:cs typeface="Times New Roman"/>
                        </a:rPr>
                        <a:t>  (11 Aylık)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1413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Arial TUR"/>
                          <a:ea typeface="Times New Roman"/>
                          <a:cs typeface="Times New Roman"/>
                        </a:rPr>
                        <a:t>2016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Arial TUR"/>
                          <a:ea typeface="Times New Roman"/>
                          <a:cs typeface="Times New Roman"/>
                        </a:rPr>
                        <a:t>2017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latin typeface="Arial TUR"/>
                          <a:ea typeface="Times New Roman"/>
                          <a:cs typeface="Times New Roman"/>
                        </a:rPr>
                        <a:t>Değişim       (%)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0883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Arial TUR"/>
                          <a:ea typeface="Times New Roman"/>
                          <a:cs typeface="Times New Roman"/>
                        </a:rPr>
                        <a:t>Kurula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latin typeface="Arial TUR"/>
                          <a:ea typeface="Times New Roman"/>
                          <a:cs typeface="Times New Roman"/>
                        </a:rPr>
                        <a:t>Şirket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6.887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6.926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-0,56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5.526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24,63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58.891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66.950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13,68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83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latin typeface="Arial TUR"/>
                          <a:ea typeface="Times New Roman"/>
                          <a:cs typeface="Times New Roman"/>
                        </a:rPr>
                        <a:t>Kooperatif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84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27,27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27,27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704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835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18,61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0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latin typeface="Arial TUR"/>
                          <a:ea typeface="Times New Roman"/>
                          <a:cs typeface="Times New Roman"/>
                        </a:rPr>
                        <a:t>Ger.Kişi Tic.İşl.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3.073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3.060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0,42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3.429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-10,38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36.708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40.301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9,79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60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latin typeface="Arial TUR"/>
                          <a:ea typeface="Times New Roman"/>
                          <a:cs typeface="Times New Roman"/>
                        </a:rPr>
                        <a:t>Tasfiye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latin typeface="Arial TUR"/>
                          <a:ea typeface="Times New Roman"/>
                          <a:cs typeface="Times New Roman"/>
                        </a:rPr>
                        <a:t>Şirket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915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779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17,46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983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-6,92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11.240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8.931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-20,54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latin typeface="Arial TUR"/>
                          <a:ea typeface="Times New Roman"/>
                          <a:cs typeface="Times New Roman"/>
                        </a:rPr>
                        <a:t>Kooperatif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-20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-15,79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1.398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820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-41,34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83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Arial TUR"/>
                          <a:ea typeface="Times New Roman"/>
                          <a:cs typeface="Times New Roman"/>
                        </a:rPr>
                        <a:t>Kapanan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latin typeface="Arial TUR"/>
                          <a:ea typeface="Times New Roman"/>
                          <a:cs typeface="Times New Roman"/>
                        </a:rPr>
                        <a:t>Şirket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1.131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1.281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-11,71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1.073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5,41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9.305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11.502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23,61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83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latin typeface="Arial TUR"/>
                          <a:ea typeface="Times New Roman"/>
                          <a:cs typeface="Times New Roman"/>
                        </a:rPr>
                        <a:t>Kooperatif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97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94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3,19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94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3,19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1.127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1.036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-8,07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83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latin typeface="Arial TUR"/>
                          <a:ea typeface="Times New Roman"/>
                          <a:cs typeface="Times New Roman"/>
                        </a:rPr>
                        <a:t>Ger.Kişi Tic.İşl.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1.443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1.290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11,86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2.363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-38,93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17.429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16.301</a:t>
                      </a:r>
                      <a:endParaRPr lang="tr-T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-6,47</a:t>
                      </a:r>
                      <a:endParaRPr lang="tr-T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41" marR="28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İmalat Sanayi Kapasite Kullanım Oranı </a:t>
            </a:r>
            <a:br>
              <a:rPr lang="tr-TR" sz="3600" dirty="0" smtClean="0"/>
            </a:br>
            <a:r>
              <a:rPr lang="tr-TR" sz="3600" dirty="0" smtClean="0"/>
              <a:t>(Ağırlıklı Ortalama, %) </a:t>
            </a:r>
            <a:endParaRPr lang="tr-TR" sz="3600" dirty="0"/>
          </a:p>
        </p:txBody>
      </p:sp>
      <p:pic>
        <p:nvPicPr>
          <p:cNvPr id="2969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8429683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96086"/>
          </a:xfrm>
        </p:spPr>
        <p:txBody>
          <a:bodyPr>
            <a:noAutofit/>
          </a:bodyPr>
          <a:lstStyle/>
          <a:p>
            <a:r>
              <a:rPr lang="tr-TR" sz="2800" dirty="0" smtClean="0"/>
              <a:t>Sanayi Üretim Endeksi (Mevsim ve Takvim Etkisinden Arındırılmış, 2010=100)</a:t>
            </a:r>
            <a:endParaRPr lang="tr-TR" sz="2800" dirty="0"/>
          </a:p>
        </p:txBody>
      </p:sp>
      <p:graphicFrame>
        <p:nvGraphicFramePr>
          <p:cNvPr id="5" name="4 Grafik"/>
          <p:cNvGraphicFramePr/>
          <p:nvPr/>
        </p:nvGraphicFramePr>
        <p:xfrm>
          <a:off x="571472" y="1857364"/>
          <a:ext cx="8001056" cy="4500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1266</TotalTime>
  <Words>1940</Words>
  <Application>Microsoft Office PowerPoint</Application>
  <PresentationFormat>Ekran Gösterisi (4:3)</PresentationFormat>
  <Paragraphs>805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Akış</vt:lpstr>
      <vt:lpstr>2017 OCAK-KASIM AYLARI TÜRKİYE VE MALATYA EKONOMİSİNDEKİ GELİŞMELER</vt:lpstr>
      <vt:lpstr> Dış Ticaret Verileri (Milyon Dolar) </vt:lpstr>
      <vt:lpstr>Dış Ticaret Verileri</vt:lpstr>
      <vt:lpstr> Ülkelere Göre İhracat (Milyon Dolar) </vt:lpstr>
      <vt:lpstr> Ülkelere Göre İthalat (Milyon Dolar) </vt:lpstr>
      <vt:lpstr> Kurulan ve Kapanan Firma Sayısı </vt:lpstr>
      <vt:lpstr>Kurulan ve Kapanan Şirket Verileri</vt:lpstr>
      <vt:lpstr>      İmalat Sanayi Kapasite Kullanım Oranı  (Ağırlıklı Ortalama, %) </vt:lpstr>
      <vt:lpstr>Sanayi Üretim Endeksi (Mevsim ve Takvim Etkisinden Arındırılmış, 2010=100)</vt:lpstr>
      <vt:lpstr>Sanayi Üretim Endeksi</vt:lpstr>
      <vt:lpstr>İşgücü İstatistikleri (Mevsim Etkilerinden Arındırılmamış) Eylül 2017</vt:lpstr>
      <vt:lpstr>İşgücü İstatistikleri, Eylül 2017</vt:lpstr>
      <vt:lpstr>Enflasyon Oranları</vt:lpstr>
      <vt:lpstr>Slayt 14</vt:lpstr>
      <vt:lpstr>Enflasyon Oranları</vt:lpstr>
      <vt:lpstr>TEPAV Perakende Güven Endeksi (TEPE)</vt:lpstr>
      <vt:lpstr>TEPAV Perakende Güven Endeksi (TEPE)</vt:lpstr>
      <vt:lpstr>2017 Ekim Kısa Vadeli Dış Borç İstatistikleri  (Milyon Dolar) </vt:lpstr>
      <vt:lpstr>2017 Ekim Kısa Vadeli Dış Borç İstatistikleri  (Milyon Dolar) </vt:lpstr>
      <vt:lpstr>2017 Eylül Kısa Vadeli Dış Borç İstatistikleri </vt:lpstr>
      <vt:lpstr>2017 Ekim Özel Sektörün Yurt Dışından Sağladığı Kredi Borcu Gelişmeleri</vt:lpstr>
      <vt:lpstr>Özel Sektörün Yurt Dışından Sağladığı Uzun Vadeli Kredi Borcu </vt:lpstr>
      <vt:lpstr>Özel Sektörün Yurt Dışından Sağladığı Kısa Vadeli Kredi Borcu </vt:lpstr>
      <vt:lpstr>2017 Eylül Özel Sektörün Yurt Dışından Sağladığı Kredi Borcu Gelişmeleri</vt:lpstr>
      <vt:lpstr>Reel Sektör Güven Endeksi  (Kasım 2016 – Kasım 2017)</vt:lpstr>
      <vt:lpstr>Reel Sektör Güven Endeksi (Kasım 2016 – Kasım 2017)</vt:lpstr>
      <vt:lpstr>Slayt 27</vt:lpstr>
      <vt:lpstr>Slayt 28</vt:lpstr>
      <vt:lpstr>Slayt 29</vt:lpstr>
      <vt:lpstr>MALATYA EKONOMİSİ</vt:lpstr>
      <vt:lpstr>İhracat (Bin Dolar)</vt:lpstr>
      <vt:lpstr>Malatya Yatırım Teşvik Verileri</vt:lpstr>
      <vt:lpstr>Kurulan Kapanan Şirket Sayısı</vt:lpstr>
      <vt:lpstr>Protestolu Senet Tutarı (Bin TL)</vt:lpstr>
      <vt:lpstr>Karşılıksız Çek Tutarı (Bin TL) </vt:lpstr>
      <vt:lpstr>Konut Satışları</vt:lpstr>
      <vt:lpstr>2017 3. Çeyrek İtibariyle Malatya Bankacılık İstatistikleri</vt:lpstr>
      <vt:lpstr>2017 Yılı Malatya Patent ve Marka İstatistikleri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ugur</dc:creator>
  <cp:lastModifiedBy>uğur</cp:lastModifiedBy>
  <cp:revision>243</cp:revision>
  <dcterms:created xsi:type="dcterms:W3CDTF">2017-05-26T09:26:39Z</dcterms:created>
  <dcterms:modified xsi:type="dcterms:W3CDTF">2018-01-22T18:40:30Z</dcterms:modified>
</cp:coreProperties>
</file>