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7" r:id="rId3"/>
    <p:sldId id="258" r:id="rId4"/>
    <p:sldId id="259" r:id="rId5"/>
    <p:sldId id="260" r:id="rId6"/>
    <p:sldId id="289" r:id="rId7"/>
    <p:sldId id="275" r:id="rId8"/>
    <p:sldId id="276" r:id="rId9"/>
    <p:sldId id="279" r:id="rId10"/>
    <p:sldId id="264" r:id="rId11"/>
    <p:sldId id="277" r:id="rId12"/>
    <p:sldId id="265" r:id="rId13"/>
    <p:sldId id="296" r:id="rId14"/>
    <p:sldId id="297" r:id="rId15"/>
    <p:sldId id="298" r:id="rId16"/>
    <p:sldId id="299" r:id="rId17"/>
    <p:sldId id="300" r:id="rId18"/>
    <p:sldId id="301" r:id="rId19"/>
    <p:sldId id="302" r:id="rId20"/>
    <p:sldId id="303" r:id="rId21"/>
    <p:sldId id="304" r:id="rId22"/>
    <p:sldId id="307" r:id="rId23"/>
    <p:sldId id="308" r:id="rId24"/>
    <p:sldId id="309" r:id="rId25"/>
    <p:sldId id="268" r:id="rId26"/>
    <p:sldId id="269" r:id="rId27"/>
    <p:sldId id="270" r:id="rId28"/>
    <p:sldId id="271" r:id="rId29"/>
    <p:sldId id="312" r:id="rId30"/>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N20\Desktop\masa&#252;st&#252;\ENDEKS%20VE%20B&#220;LTENLER\Sanayi%20&#220;retim%20Endeksi\12.Aral&#305;k.2017\S&#220;E_Aral&#305;k.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plotArea>
      <c:layout/>
      <c:lineChart>
        <c:grouping val="standard"/>
        <c:ser>
          <c:idx val="0"/>
          <c:order val="0"/>
          <c:tx>
            <c:strRef>
              <c:f>'mevsim ve takvim'!$A$2</c:f>
              <c:strCache>
                <c:ptCount val="1"/>
                <c:pt idx="0">
                  <c:v>2016</c:v>
                </c:pt>
              </c:strCache>
            </c:strRef>
          </c:tx>
          <c:spPr>
            <a:ln>
              <a:solidFill>
                <a:srgbClr val="C00000"/>
              </a:solidFill>
            </a:ln>
          </c:spPr>
          <c:marker>
            <c:symbol val="none"/>
          </c:marker>
          <c:dLbls>
            <c:txPr>
              <a:bodyPr/>
              <a:lstStyle/>
              <a:p>
                <a:pPr>
                  <a:defRPr sz="1200"/>
                </a:pPr>
                <a:endParaRPr lang="tr-TR"/>
              </a:p>
            </c:txPr>
            <c:showVal val="1"/>
          </c:dLbls>
          <c:cat>
            <c:strRef>
              <c:f>'mevsim ve takvim'!$B$1:$M$1</c:f>
              <c:strCache>
                <c:ptCount val="12"/>
                <c:pt idx="0">
                  <c:v>Ocak </c:v>
                </c:pt>
                <c:pt idx="1">
                  <c:v>Şubat</c:v>
                </c:pt>
                <c:pt idx="2">
                  <c:v>Mart</c:v>
                </c:pt>
                <c:pt idx="3">
                  <c:v>Nisan</c:v>
                </c:pt>
                <c:pt idx="4">
                  <c:v>Mayıs</c:v>
                </c:pt>
                <c:pt idx="5">
                  <c:v>Haziran</c:v>
                </c:pt>
                <c:pt idx="6">
                  <c:v>Temmuz</c:v>
                </c:pt>
                <c:pt idx="7">
                  <c:v>Ağustos</c:v>
                </c:pt>
                <c:pt idx="8">
                  <c:v>Eylül</c:v>
                </c:pt>
                <c:pt idx="9">
                  <c:v>Ekim</c:v>
                </c:pt>
                <c:pt idx="10">
                  <c:v>Kasım</c:v>
                </c:pt>
                <c:pt idx="11">
                  <c:v>Aralık</c:v>
                </c:pt>
              </c:strCache>
            </c:strRef>
          </c:cat>
          <c:val>
            <c:numRef>
              <c:f>'mevsim ve takvim'!$B$2:$M$2</c:f>
              <c:numCache>
                <c:formatCode>0.0</c:formatCode>
                <c:ptCount val="12"/>
                <c:pt idx="0">
                  <c:v>126.90435166693244</c:v>
                </c:pt>
                <c:pt idx="1">
                  <c:v>128.28682381528233</c:v>
                </c:pt>
                <c:pt idx="2">
                  <c:v>127.53157747422661</c:v>
                </c:pt>
                <c:pt idx="3">
                  <c:v>125.55009198489917</c:v>
                </c:pt>
                <c:pt idx="4">
                  <c:v>127.61195750385471</c:v>
                </c:pt>
                <c:pt idx="5">
                  <c:v>126.84636385985773</c:v>
                </c:pt>
                <c:pt idx="6">
                  <c:v>117.73891537289605</c:v>
                </c:pt>
                <c:pt idx="7">
                  <c:v>128.26555476380386</c:v>
                </c:pt>
                <c:pt idx="8">
                  <c:v>123.29412798162633</c:v>
                </c:pt>
                <c:pt idx="9">
                  <c:v>127.98553577134346</c:v>
                </c:pt>
                <c:pt idx="10">
                  <c:v>128.18331738704552</c:v>
                </c:pt>
                <c:pt idx="11">
                  <c:v>127.95709707894252</c:v>
                </c:pt>
              </c:numCache>
            </c:numRef>
          </c:val>
        </c:ser>
        <c:ser>
          <c:idx val="1"/>
          <c:order val="1"/>
          <c:tx>
            <c:strRef>
              <c:f>'mevsim ve takvim'!$A$3</c:f>
              <c:strCache>
                <c:ptCount val="1"/>
                <c:pt idx="0">
                  <c:v>2017</c:v>
                </c:pt>
              </c:strCache>
            </c:strRef>
          </c:tx>
          <c:marker>
            <c:symbol val="none"/>
          </c:marker>
          <c:dLbls>
            <c:dLbl>
              <c:idx val="1"/>
              <c:layout/>
              <c:dLblPos val="t"/>
              <c:showVal val="1"/>
            </c:dLbl>
            <c:dLbl>
              <c:idx val="2"/>
              <c:layout>
                <c:manualLayout>
                  <c:x val="-2.5873221216041402E-2"/>
                  <c:y val="-4.1666666666666671E-2"/>
                </c:manualLayout>
              </c:layout>
              <c:showVal val="1"/>
            </c:dLbl>
            <c:txPr>
              <a:bodyPr/>
              <a:lstStyle/>
              <a:p>
                <a:pPr>
                  <a:defRPr sz="1200"/>
                </a:pPr>
                <a:endParaRPr lang="tr-TR"/>
              </a:p>
            </c:txPr>
            <c:showVal val="1"/>
          </c:dLbls>
          <c:cat>
            <c:strRef>
              <c:f>'mevsim ve takvim'!$B$1:$M$1</c:f>
              <c:strCache>
                <c:ptCount val="12"/>
                <c:pt idx="0">
                  <c:v>Ocak </c:v>
                </c:pt>
                <c:pt idx="1">
                  <c:v>Şubat</c:v>
                </c:pt>
                <c:pt idx="2">
                  <c:v>Mart</c:v>
                </c:pt>
                <c:pt idx="3">
                  <c:v>Nisan</c:v>
                </c:pt>
                <c:pt idx="4">
                  <c:v>Mayıs</c:v>
                </c:pt>
                <c:pt idx="5">
                  <c:v>Haziran</c:v>
                </c:pt>
                <c:pt idx="6">
                  <c:v>Temmuz</c:v>
                </c:pt>
                <c:pt idx="7">
                  <c:v>Ağustos</c:v>
                </c:pt>
                <c:pt idx="8">
                  <c:v>Eylül</c:v>
                </c:pt>
                <c:pt idx="9">
                  <c:v>Ekim</c:v>
                </c:pt>
                <c:pt idx="10">
                  <c:v>Kasım</c:v>
                </c:pt>
                <c:pt idx="11">
                  <c:v>Aralık</c:v>
                </c:pt>
              </c:strCache>
            </c:strRef>
          </c:cat>
          <c:val>
            <c:numRef>
              <c:f>'mevsim ve takvim'!$B$3:$M$3</c:f>
              <c:numCache>
                <c:formatCode>0.0</c:formatCode>
                <c:ptCount val="12"/>
                <c:pt idx="0">
                  <c:v>129.98409414298581</c:v>
                </c:pt>
                <c:pt idx="1">
                  <c:v>129.53204307700241</c:v>
                </c:pt>
                <c:pt idx="2">
                  <c:v>131.35323942969347</c:v>
                </c:pt>
                <c:pt idx="3">
                  <c:v>134.34815446496202</c:v>
                </c:pt>
                <c:pt idx="4">
                  <c:v>132.28554722664418</c:v>
                </c:pt>
                <c:pt idx="5">
                  <c:v>132.14864615504123</c:v>
                </c:pt>
                <c:pt idx="6">
                  <c:v>135.281166409516</c:v>
                </c:pt>
                <c:pt idx="7">
                  <c:v>135.33984871806769</c:v>
                </c:pt>
                <c:pt idx="8">
                  <c:v>136.09008712675998</c:v>
                </c:pt>
                <c:pt idx="9">
                  <c:v>137.27778447209471</c:v>
                </c:pt>
                <c:pt idx="10">
                  <c:v>137.58078135629881</c:v>
                </c:pt>
                <c:pt idx="11">
                  <c:v>138.86251943063223</c:v>
                </c:pt>
              </c:numCache>
            </c:numRef>
          </c:val>
        </c:ser>
        <c:marker val="1"/>
        <c:axId val="90493312"/>
        <c:axId val="90494848"/>
      </c:lineChart>
      <c:catAx>
        <c:axId val="90493312"/>
        <c:scaling>
          <c:orientation val="minMax"/>
        </c:scaling>
        <c:axPos val="b"/>
        <c:tickLblPos val="nextTo"/>
        <c:crossAx val="90494848"/>
        <c:crosses val="autoZero"/>
        <c:auto val="1"/>
        <c:lblAlgn val="ctr"/>
        <c:lblOffset val="100"/>
      </c:catAx>
      <c:valAx>
        <c:axId val="90494848"/>
        <c:scaling>
          <c:orientation val="minMax"/>
        </c:scaling>
        <c:axPos val="l"/>
        <c:numFmt formatCode="0.0" sourceLinked="1"/>
        <c:tickLblPos val="nextTo"/>
        <c:crossAx val="90493312"/>
        <c:crosses val="autoZero"/>
        <c:crossBetween val="between"/>
        <c:majorUnit val="5"/>
      </c:valAx>
    </c:plotArea>
    <c:legend>
      <c:legendPos val="b"/>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76DA8E0-9906-415C-B3B2-EE4981490577}" type="datetimeFigureOut">
              <a:rPr lang="tr-TR" smtClean="0"/>
              <a:pPr/>
              <a:t>15.02.2018</a:t>
            </a:fld>
            <a:endParaRPr lang="tr-TR"/>
          </a:p>
        </p:txBody>
      </p:sp>
      <p:sp>
        <p:nvSpPr>
          <p:cNvPr id="4" name="3 Altbilgi Yer Tutucusu"/>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E24D708-3866-4F58-B91B-6A8EF2AE4B06}"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638AECC3-DB6A-4B42-8E8A-C2B5C7BB7CB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9F084D-1702-4BF6-B7E9-6CA121F3CB52}" type="datetimeFigureOut">
              <a:rPr lang="tr-TR" smtClean="0"/>
              <a:pPr/>
              <a:t>15.02.2018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8AECC3-DB6A-4B42-8E8A-C2B5C7BB7CB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268761"/>
            <a:ext cx="7772400" cy="2331690"/>
          </a:xfrm>
        </p:spPr>
        <p:txBody>
          <a:bodyPr>
            <a:normAutofit fontScale="90000"/>
          </a:bodyPr>
          <a:lstStyle/>
          <a:p>
            <a:pPr algn="ctr"/>
            <a:r>
              <a:rPr lang="tr-TR" dirty="0" smtClean="0"/>
              <a:t>2018 OCAK AYI TÜRKİYE VE MALATYA EKONOMİSİNDEKİ GELİŞMELER</a:t>
            </a:r>
            <a:endParaRPr lang="tr-TR" dirty="0"/>
          </a:p>
        </p:txBody>
      </p:sp>
      <p:sp>
        <p:nvSpPr>
          <p:cNvPr id="3" name="Alt Başlık 2"/>
          <p:cNvSpPr>
            <a:spLocks noGrp="1"/>
          </p:cNvSpPr>
          <p:nvPr>
            <p:ph type="subTitle" idx="1"/>
          </p:nvPr>
        </p:nvSpPr>
        <p:spPr>
          <a:xfrm>
            <a:off x="428596" y="4429132"/>
            <a:ext cx="7854696" cy="1752600"/>
          </a:xfrm>
        </p:spPr>
        <p:txBody>
          <a:bodyPr/>
          <a:lstStyle/>
          <a:p>
            <a:pPr algn="ctr"/>
            <a:r>
              <a:rPr lang="tr-TR" dirty="0" smtClean="0"/>
              <a:t>Doç. Dr. Ahmet UĞUR</a:t>
            </a:r>
          </a:p>
          <a:p>
            <a:pPr algn="ctr"/>
            <a:r>
              <a:rPr lang="tr-TR" dirty="0" smtClean="0"/>
              <a:t>Malatya Ticaret Borsası Akademik Danışmanı</a:t>
            </a:r>
            <a:endParaRPr lang="tr-TR" dirty="0"/>
          </a:p>
        </p:txBody>
      </p:sp>
    </p:spTree>
    <p:extLst>
      <p:ext uri="{BB962C8B-B14F-4D97-AF65-F5344CB8AC3E}">
        <p14:creationId xmlns:p14="http://schemas.microsoft.com/office/powerpoint/2010/main" xmlns="" val="297981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53210"/>
          </a:xfrm>
        </p:spPr>
        <p:txBody>
          <a:bodyPr>
            <a:normAutofit fontScale="90000"/>
          </a:bodyPr>
          <a:lstStyle/>
          <a:p>
            <a:r>
              <a:rPr lang="tr-TR" dirty="0" smtClean="0"/>
              <a:t>Enflasyon Oranları</a:t>
            </a:r>
            <a:endParaRPr lang="tr-TR" dirty="0"/>
          </a:p>
        </p:txBody>
      </p:sp>
      <p:pic>
        <p:nvPicPr>
          <p:cNvPr id="5122" name="Picture 2"/>
          <p:cNvPicPr>
            <a:picLocks noGrp="1" noChangeAspect="1" noChangeArrowheads="1"/>
          </p:cNvPicPr>
          <p:nvPr>
            <p:ph idx="1"/>
          </p:nvPr>
        </p:nvPicPr>
        <p:blipFill>
          <a:blip r:embed="rId2"/>
          <a:srcRect/>
          <a:stretch>
            <a:fillRect/>
          </a:stretch>
        </p:blipFill>
        <p:spPr bwMode="auto">
          <a:xfrm>
            <a:off x="571472" y="1714488"/>
            <a:ext cx="8072494" cy="4500593"/>
          </a:xfrm>
          <a:prstGeom prst="rect">
            <a:avLst/>
          </a:prstGeom>
          <a:noFill/>
          <a:ln w="9525">
            <a:noFill/>
            <a:miter lim="800000"/>
            <a:headEnd/>
            <a:tailEnd/>
          </a:ln>
          <a:effectLst/>
        </p:spPr>
      </p:pic>
    </p:spTree>
    <p:extLst>
      <p:ext uri="{BB962C8B-B14F-4D97-AF65-F5344CB8AC3E}">
        <p14:creationId xmlns:p14="http://schemas.microsoft.com/office/powerpoint/2010/main" xmlns="" val="122281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500034" y="928670"/>
            <a:ext cx="8072493" cy="5286412"/>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fontScale="90000"/>
          </a:bodyPr>
          <a:lstStyle/>
          <a:p>
            <a:r>
              <a:rPr lang="tr-TR" dirty="0" smtClean="0"/>
              <a:t>Enflasyon Oranları</a:t>
            </a:r>
            <a:endParaRPr lang="tr-TR" dirty="0"/>
          </a:p>
        </p:txBody>
      </p:sp>
      <p:sp>
        <p:nvSpPr>
          <p:cNvPr id="3" name="İçerik Yer Tutucusu 2"/>
          <p:cNvSpPr>
            <a:spLocks noGrp="1"/>
          </p:cNvSpPr>
          <p:nvPr>
            <p:ph idx="1"/>
          </p:nvPr>
        </p:nvSpPr>
        <p:spPr>
          <a:xfrm>
            <a:off x="357158" y="1857364"/>
            <a:ext cx="8572560" cy="4714908"/>
          </a:xfrm>
        </p:spPr>
        <p:txBody>
          <a:bodyPr>
            <a:normAutofit/>
          </a:bodyPr>
          <a:lstStyle/>
          <a:p>
            <a:pPr algn="just"/>
            <a:r>
              <a:rPr lang="tr-TR" dirty="0" smtClean="0"/>
              <a:t>Ocak ayında TÜFE piyasa beklentisinin altında gerçekleşerek aylık bazda %1,02 artış kaydetti. </a:t>
            </a:r>
          </a:p>
          <a:p>
            <a:pPr algn="just"/>
            <a:r>
              <a:rPr lang="tr-TR" dirty="0" err="1" smtClean="0"/>
              <a:t>YİÜFE’deki</a:t>
            </a:r>
            <a:r>
              <a:rPr lang="tr-TR" dirty="0" smtClean="0"/>
              <a:t> aylık artış ise %0,99 düzeyinde gerçekleşti.</a:t>
            </a:r>
          </a:p>
          <a:p>
            <a:pPr algn="just"/>
            <a:r>
              <a:rPr lang="tr-TR" dirty="0" err="1" smtClean="0"/>
              <a:t>TÜFE’ye</a:t>
            </a:r>
            <a:r>
              <a:rPr lang="tr-TR" dirty="0" smtClean="0"/>
              <a:t> göre yıllık enflasyon artışı yüksek baz etkisiyle beklentilere paralel şekilde gerileyerek %10,35 oldu.</a:t>
            </a:r>
          </a:p>
          <a:p>
            <a:pPr algn="just"/>
            <a:r>
              <a:rPr lang="tr-TR" dirty="0" smtClean="0"/>
              <a:t>2018’in ilk ayında Yİ-</a:t>
            </a:r>
            <a:r>
              <a:rPr lang="tr-TR" dirty="0" err="1" smtClean="0"/>
              <a:t>ÜFE’deki</a:t>
            </a:r>
            <a:r>
              <a:rPr lang="tr-TR" dirty="0" smtClean="0"/>
              <a:t> yıllık artış da Aralık ayına kıyasla önemli ölçüde gerileyerek %12,14 ile bir yıldan uzun sürenin en düşük seviyesine indi.</a:t>
            </a:r>
            <a:endParaRPr lang="tr-TR" dirty="0"/>
          </a:p>
        </p:txBody>
      </p:sp>
    </p:spTree>
    <p:extLst>
      <p:ext uri="{BB962C8B-B14F-4D97-AF65-F5344CB8AC3E}">
        <p14:creationId xmlns:p14="http://schemas.microsoft.com/office/powerpoint/2010/main" xmlns="" val="162982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r>
              <a:rPr lang="tr-TR" sz="4000" dirty="0" smtClean="0"/>
              <a:t>TEPAV Perakende Güven Endeksi (TEPE)</a:t>
            </a:r>
            <a:endParaRPr lang="tr-TR" sz="4000" dirty="0"/>
          </a:p>
        </p:txBody>
      </p:sp>
      <p:pic>
        <p:nvPicPr>
          <p:cNvPr id="7170" name="Picture 2"/>
          <p:cNvPicPr>
            <a:picLocks noGrp="1" noChangeAspect="1" noChangeArrowheads="1"/>
          </p:cNvPicPr>
          <p:nvPr>
            <p:ph idx="1"/>
          </p:nvPr>
        </p:nvPicPr>
        <p:blipFill>
          <a:blip r:embed="rId2"/>
          <a:srcRect/>
          <a:stretch>
            <a:fillRect/>
          </a:stretch>
        </p:blipFill>
        <p:spPr bwMode="auto">
          <a:xfrm>
            <a:off x="457200" y="1857364"/>
            <a:ext cx="8229600" cy="442915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r>
              <a:rPr lang="tr-TR" dirty="0" smtClean="0"/>
              <a:t>TEPAV Perakende Güven Endeksi (TEPE)</a:t>
            </a:r>
            <a:endParaRPr lang="tr-TR" dirty="0"/>
          </a:p>
        </p:txBody>
      </p:sp>
      <p:sp>
        <p:nvSpPr>
          <p:cNvPr id="3" name="2 İçerik Yer Tutucusu"/>
          <p:cNvSpPr>
            <a:spLocks noGrp="1"/>
          </p:cNvSpPr>
          <p:nvPr>
            <p:ph idx="1"/>
          </p:nvPr>
        </p:nvSpPr>
        <p:spPr>
          <a:xfrm>
            <a:off x="428596" y="2143116"/>
            <a:ext cx="8286808" cy="4357718"/>
          </a:xfrm>
        </p:spPr>
        <p:txBody>
          <a:bodyPr>
            <a:normAutofit fontScale="85000" lnSpcReduction="10000"/>
          </a:bodyPr>
          <a:lstStyle/>
          <a:p>
            <a:pPr algn="just"/>
            <a:r>
              <a:rPr lang="tr-TR" dirty="0" smtClean="0"/>
              <a:t>2017 yılı ortalaması -17,1 puan olan perakende güveni Ocak ayında -15,1 puan değerini aldı. </a:t>
            </a:r>
          </a:p>
          <a:p>
            <a:pPr algn="just"/>
            <a:r>
              <a:rPr lang="tr-TR" dirty="0" smtClean="0"/>
              <a:t>Endeks, bir önceki aya göre 1,4 puan düşüş, bir önceki yılın aynı dönemine göre ise 0,8 puanlık bir yükseliş kaydetti. </a:t>
            </a:r>
          </a:p>
          <a:p>
            <a:pPr algn="just"/>
            <a:r>
              <a:rPr lang="tr-TR" dirty="0" smtClean="0"/>
              <a:t>Perakende güveninin geçen aya göre düşüşünde, önümüzdeki 3 aya ilişkin satış beklentilerindeki kötüleşme etkili oldu. </a:t>
            </a:r>
          </a:p>
          <a:p>
            <a:pPr algn="just"/>
            <a:r>
              <a:rPr lang="tr-TR" dirty="0" smtClean="0"/>
              <a:t>Önümüzdeki 3 ayda tedarikçilerden sipariş, satış ve istihdam beklentileri hem Ocak 2017 hem de Aralık 2017’ye göre azaldı. </a:t>
            </a:r>
          </a:p>
          <a:p>
            <a:pPr algn="just"/>
            <a:r>
              <a:rPr lang="tr-TR" dirty="0" smtClean="0"/>
              <a:t>“Mobilya, aydınlatma ekipmanı ve ev içi kullanım ürünleri” sektörü, Ocak ayında perakende güveninde en çok artış gösteren sektör oldu. </a:t>
            </a:r>
          </a:p>
          <a:p>
            <a:pPr algn="just"/>
            <a:r>
              <a:rPr lang="tr-TR" dirty="0" smtClean="0"/>
              <a:t>AB-28 ve Euro Bölgesi ile karşılaştırıldığında Türkiye geçen yıla göre daha kötü performans sergiledi.</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just"/>
            <a:r>
              <a:rPr lang="tr-TR" sz="3200" dirty="0" smtClean="0"/>
              <a:t>2017 Kasım Kısa Vadeli Dış Borç İstatistikleri </a:t>
            </a:r>
            <a:br>
              <a:rPr lang="tr-TR" sz="3200" dirty="0" smtClean="0"/>
            </a:br>
            <a:r>
              <a:rPr lang="tr-TR" sz="3200" dirty="0" smtClean="0"/>
              <a:t>(Milyon Dolar) </a:t>
            </a:r>
            <a:endParaRPr lang="tr-TR" sz="3200"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00034" y="1428736"/>
            <a:ext cx="8358246" cy="521497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fontScale="90000"/>
          </a:bodyPr>
          <a:lstStyle/>
          <a:p>
            <a:pPr algn="just"/>
            <a:r>
              <a:rPr lang="tr-TR" sz="3200" dirty="0" smtClean="0"/>
              <a:t>2017 Kasım Kısa Vadeli Dış Borç İstatistikleri </a:t>
            </a:r>
            <a:br>
              <a:rPr lang="tr-TR" sz="3200" dirty="0" smtClean="0"/>
            </a:br>
            <a:r>
              <a:rPr lang="tr-TR" sz="3200" dirty="0" smtClean="0"/>
              <a:t>(Milyon Dolar) </a:t>
            </a:r>
            <a:endParaRPr lang="tr-TR" sz="3200"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57200" y="1714488"/>
            <a:ext cx="8229600" cy="478634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a:bodyPr>
          <a:lstStyle/>
          <a:p>
            <a:r>
              <a:rPr lang="tr-TR" sz="3200" dirty="0" smtClean="0"/>
              <a:t>2017 Kasım Kısa Vadeli Dış Borç İstatistikleri </a:t>
            </a:r>
            <a:endParaRPr lang="tr-TR" sz="3200" dirty="0"/>
          </a:p>
        </p:txBody>
      </p:sp>
      <p:sp>
        <p:nvSpPr>
          <p:cNvPr id="3" name="2 İçerik Yer Tutucusu"/>
          <p:cNvSpPr>
            <a:spLocks noGrp="1"/>
          </p:cNvSpPr>
          <p:nvPr>
            <p:ph idx="1"/>
          </p:nvPr>
        </p:nvSpPr>
        <p:spPr>
          <a:xfrm>
            <a:off x="285720" y="1714488"/>
            <a:ext cx="8643998" cy="4929222"/>
          </a:xfrm>
        </p:spPr>
        <p:txBody>
          <a:bodyPr>
            <a:noAutofit/>
          </a:bodyPr>
          <a:lstStyle/>
          <a:p>
            <a:pPr algn="just"/>
            <a:r>
              <a:rPr lang="tr-TR" sz="1800" dirty="0" smtClean="0"/>
              <a:t>Kısa vadeli dış borç stoku 2017 Kasım ayı itibarıyla 2016 yılsonuna göre 13,7 milyar ABD doları artmış ve yaklaşık 111,7 milyar ABD doları olarak gerçekleşmiştir.</a:t>
            </a:r>
          </a:p>
          <a:p>
            <a:pPr algn="just"/>
            <a:r>
              <a:rPr lang="tr-TR" sz="1800" dirty="0" smtClean="0"/>
              <a:t>Aynı dönemde bankalar kaynaklı kısa vadeli dış borç stoku 4,2 milyar ABD doları artarak 61,6 milyar ABD dolarına, diğer sektörler kaynaklı kısa vadeli dış borç stoku da 9,5 milyar ABD doları artarak 50,1 milyar ABD dolarına ulaşmıştır.</a:t>
            </a:r>
          </a:p>
          <a:p>
            <a:pPr algn="just"/>
            <a:r>
              <a:rPr lang="tr-TR" sz="1800" dirty="0" smtClean="0"/>
              <a:t>Kısa vadeli dış borç stokunun %55,1’i bankalar kaynaklı borçlardan oluşmaktadır. </a:t>
            </a:r>
          </a:p>
          <a:p>
            <a:pPr algn="just"/>
            <a:r>
              <a:rPr lang="tr-TR" sz="1800" dirty="0" smtClean="0"/>
              <a:t>Bankalar kaynaklı borçların %27,5’i ise krediler oluşturmaktadır. </a:t>
            </a:r>
          </a:p>
          <a:p>
            <a:pPr algn="just"/>
            <a:r>
              <a:rPr lang="tr-TR" sz="1800" dirty="0" smtClean="0"/>
              <a:t>Bankaların yurt dışından kullandıkları kısa vadeli krediler 2017 yılı Kasım ayı itibarıyla yaklaşık 16,9 milyar ABD doları olarak gerçekleşmiştir. </a:t>
            </a:r>
          </a:p>
          <a:p>
            <a:pPr algn="just"/>
            <a:r>
              <a:rPr lang="tr-TR" sz="1800" dirty="0" smtClean="0"/>
              <a:t>Bu rakam, kısa vadeli kredilerde 2016 yılsonuna göre %15,1’lik bir artış yaşandığı anlamına gelmektedir. </a:t>
            </a:r>
          </a:p>
          <a:p>
            <a:pPr algn="just"/>
            <a:r>
              <a:rPr lang="tr-TR" sz="1800" dirty="0" smtClean="0"/>
              <a:t>Aynı dönemde yurt dışı yerleşiklerin döviz tevdiat hesabı %17,4 oranında, banka mevduatları %2,5 oranında artarken, TL cinsinden mevduatları %6,3 oranında azalmıştır.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r>
              <a:rPr lang="tr-TR" sz="3200" dirty="0" smtClean="0"/>
              <a:t>2017 Kasım Özel Sektörün Yurt Dışından Sağladığı Kredi Borcu Gelişmeleri</a:t>
            </a:r>
            <a:endParaRPr lang="tr-TR" sz="3200"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1785926"/>
            <a:ext cx="8429684" cy="485778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r>
              <a:rPr lang="tr-TR" sz="3200" dirty="0" smtClean="0"/>
              <a:t>Özel Sektörün Yurt Dışından Sağladığı Uzun Vadeli Kredi Borcu </a:t>
            </a:r>
            <a:endParaRPr lang="tr-TR" sz="3200" dirty="0"/>
          </a:p>
        </p:txBody>
      </p:sp>
      <p:pic>
        <p:nvPicPr>
          <p:cNvPr id="5" name="4 İçerik Yer Tutucusu"/>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1643050"/>
            <a:ext cx="8572560" cy="492922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10334"/>
          </a:xfrm>
        </p:spPr>
        <p:txBody>
          <a:bodyPr>
            <a:normAutofit fontScale="90000"/>
          </a:bodyPr>
          <a:lstStyle/>
          <a:p>
            <a:r>
              <a:rPr lang="tr-TR" dirty="0"/>
              <a:t/>
            </a:r>
            <a:br>
              <a:rPr lang="tr-TR" dirty="0"/>
            </a:br>
            <a:r>
              <a:rPr lang="it-IT" b="1" dirty="0"/>
              <a:t>Dış Ticaret Verileri (Milyon Dolar) </a:t>
            </a:r>
            <a:endParaRPr lang="tr-TR" dirty="0"/>
          </a:p>
        </p:txBody>
      </p:sp>
      <p:pic>
        <p:nvPicPr>
          <p:cNvPr id="1026" name="Picture 2"/>
          <p:cNvPicPr>
            <a:picLocks noGrp="1" noChangeAspect="1" noChangeArrowheads="1"/>
          </p:cNvPicPr>
          <p:nvPr>
            <p:ph idx="1"/>
          </p:nvPr>
        </p:nvPicPr>
        <p:blipFill>
          <a:blip r:embed="rId2"/>
          <a:srcRect/>
          <a:stretch>
            <a:fillRect/>
          </a:stretch>
        </p:blipFill>
        <p:spPr bwMode="auto">
          <a:xfrm>
            <a:off x="457200" y="1643050"/>
            <a:ext cx="8329642" cy="4786346"/>
          </a:xfrm>
          <a:prstGeom prst="rect">
            <a:avLst/>
          </a:prstGeom>
          <a:noFill/>
          <a:ln w="9525">
            <a:noFill/>
            <a:miter lim="800000"/>
            <a:headEnd/>
            <a:tailEnd/>
          </a:ln>
          <a:effectLst/>
        </p:spPr>
      </p:pic>
    </p:spTree>
    <p:extLst>
      <p:ext uri="{BB962C8B-B14F-4D97-AF65-F5344CB8AC3E}">
        <p14:creationId xmlns:p14="http://schemas.microsoft.com/office/powerpoint/2010/main" xmlns="" val="48342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r>
              <a:rPr lang="tr-TR" sz="3200" dirty="0" smtClean="0"/>
              <a:t>Özel Sektörün Yurt Dışından Sağladığı Kısa Vadeli Kredi Borcu </a:t>
            </a:r>
            <a:endParaRPr lang="tr-TR" sz="3200" dirty="0"/>
          </a:p>
        </p:txBody>
      </p:sp>
      <p:pic>
        <p:nvPicPr>
          <p:cNvPr id="5" name="4 İçerik Yer Tutucusu"/>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57158" y="1643050"/>
            <a:ext cx="8501122" cy="485778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r>
              <a:rPr lang="tr-TR" sz="3200" dirty="0" smtClean="0"/>
              <a:t>2017 Kasım Özel Sektörün Yurt Dışından Sağladığı Kredi Borcu Gelişmeleri</a:t>
            </a:r>
            <a:endParaRPr lang="tr-TR" sz="3200" dirty="0"/>
          </a:p>
        </p:txBody>
      </p:sp>
      <p:sp>
        <p:nvSpPr>
          <p:cNvPr id="3" name="2 İçerik Yer Tutucusu"/>
          <p:cNvSpPr>
            <a:spLocks noGrp="1"/>
          </p:cNvSpPr>
          <p:nvPr>
            <p:ph idx="1"/>
          </p:nvPr>
        </p:nvSpPr>
        <p:spPr>
          <a:xfrm>
            <a:off x="285720" y="1643050"/>
            <a:ext cx="8643998" cy="4929222"/>
          </a:xfrm>
        </p:spPr>
        <p:txBody>
          <a:bodyPr>
            <a:normAutofit fontScale="85000" lnSpcReduction="20000"/>
          </a:bodyPr>
          <a:lstStyle/>
          <a:p>
            <a:pPr algn="just"/>
            <a:r>
              <a:rPr lang="tr-TR" dirty="0" smtClean="0"/>
              <a:t>2017 yılı Kasım sonu itibarıyla özel sektörün yurt dışından sağladığı uzun vadeli kredi borcu 2016 yılsonuna göre%7,3 (~14,8 milyar dolar) artarak yaklaşık 217,7 milyar ABD doları olmuştur. </a:t>
            </a:r>
          </a:p>
          <a:p>
            <a:pPr algn="just"/>
            <a:r>
              <a:rPr lang="tr-TR" dirty="0" smtClean="0"/>
              <a:t>Aynı dönemde kısa vadeli kredi borcu ise %31,3’lük bir artışla 18,8 milyar ABD doları seviyesine yükselmiştir. </a:t>
            </a:r>
          </a:p>
          <a:p>
            <a:pPr algn="just"/>
            <a:r>
              <a:rPr lang="tr-TR" dirty="0" smtClean="0"/>
              <a:t>Böylelikle toplam kredi borcu yaklaşık 19,3milyar ABD doları artarak 236,6 milyar ABD doları seviyesinde gerçekleşmiştir.</a:t>
            </a:r>
          </a:p>
          <a:p>
            <a:pPr algn="just"/>
            <a:r>
              <a:rPr lang="tr-TR" dirty="0" smtClean="0"/>
              <a:t>Özel sektörün yurt dışından sağladığı uzun vadeli kredi borcunun borçluya göre dağılımı incelendiğinde, finansal kesimin kredi borcunun (%50,8), finansal olmayan kesimin kredi borcundan (%49,2) daha fazla olduğu görülmektedir.</a:t>
            </a:r>
          </a:p>
          <a:p>
            <a:pPr algn="just"/>
            <a:r>
              <a:rPr lang="tr-TR" dirty="0" smtClean="0"/>
              <a:t>Özel sektörün yurt dışından sağladığı kısa vadeli kredi borcunun borçluya göre dağılımı incelendiğinde, borcun tamamına yakınının finansal kesime ait olduğu görülmektedir. </a:t>
            </a:r>
          </a:p>
          <a:p>
            <a:pPr algn="just"/>
            <a:r>
              <a:rPr lang="tr-TR" dirty="0" smtClean="0"/>
              <a:t>Finansal kuruluşların kredi borcunun toplam kısa vadeli borçlar içindeki payı %78 iken finansal olmayan kesimin payı %22’dir.</a:t>
            </a:r>
          </a:p>
          <a:p>
            <a:pPr algn="just"/>
            <a:endParaRPr lang="tr-T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tcmb.gov.tr/wps/wcm/connect/99440a67-cb30-4a2e-a0c8-93316e33add9/m3_TR_v3.png?MOD=AJPERES&amp;CACHEID=ROOTWORKSPACE-99440a67-cb30-4a2e-a0c8-93316e33add9-m5RqztL"/>
          <p:cNvPicPr>
            <a:picLocks noChangeAspect="1" noChangeArrowheads="1"/>
          </p:cNvPicPr>
          <p:nvPr/>
        </p:nvPicPr>
        <p:blipFill>
          <a:blip r:embed="rId2"/>
          <a:srcRect/>
          <a:stretch>
            <a:fillRect/>
          </a:stretch>
        </p:blipFill>
        <p:spPr bwMode="auto">
          <a:xfrm>
            <a:off x="194245" y="500042"/>
            <a:ext cx="8664035" cy="607223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tcmb.gov.tr/wps/wcm/connect/612703b1-22d0-4389-b1aa-d60507b7f01c/Veriler_YeniFormat_TR_v3.png?MOD=AJPERES&amp;CACHEID=ROOTWORKSPACE-612703b1-22d0-4389-b1aa-d60507b7f01c-m5X0tyL"/>
          <p:cNvPicPr>
            <a:picLocks noChangeAspect="1" noChangeArrowheads="1"/>
          </p:cNvPicPr>
          <p:nvPr/>
        </p:nvPicPr>
        <p:blipFill>
          <a:blip r:embed="rId2"/>
          <a:srcRect/>
          <a:stretch>
            <a:fillRect/>
          </a:stretch>
        </p:blipFill>
        <p:spPr bwMode="auto">
          <a:xfrm>
            <a:off x="214282" y="785794"/>
            <a:ext cx="8731756" cy="571504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tcmb.gov.tr/wps/wcm/connect/7af8c051-59db-4198-a2ca-193cbb1336da/Yurti%C3%A7i+yerle%C5%9Fikler+TR.png?MOD=AJPERES&amp;CACHEID=ROOTWORKSPACE-7af8c051-59db-4198-a2ca-193cbb1336da-m5Rquy7"/>
          <p:cNvPicPr>
            <a:picLocks noChangeAspect="1" noChangeArrowheads="1"/>
          </p:cNvPicPr>
          <p:nvPr/>
        </p:nvPicPr>
        <p:blipFill>
          <a:blip r:embed="rId2"/>
          <a:srcRect/>
          <a:stretch>
            <a:fillRect/>
          </a:stretch>
        </p:blipFill>
        <p:spPr bwMode="auto">
          <a:xfrm>
            <a:off x="214282" y="785794"/>
            <a:ext cx="8620132" cy="564360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sz="6000" dirty="0" smtClean="0"/>
              <a:t>MALATYA EKONOMİSİ</a:t>
            </a:r>
            <a:endParaRPr lang="tr-TR" sz="6000" dirty="0"/>
          </a:p>
        </p:txBody>
      </p:sp>
    </p:spTree>
    <p:extLst>
      <p:ext uri="{BB962C8B-B14F-4D97-AF65-F5344CB8AC3E}">
        <p14:creationId xmlns:p14="http://schemas.microsoft.com/office/powerpoint/2010/main" xmlns="" val="230509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305800" cy="510334"/>
          </a:xfrm>
        </p:spPr>
        <p:txBody>
          <a:bodyPr>
            <a:normAutofit fontScale="90000"/>
          </a:bodyPr>
          <a:lstStyle/>
          <a:p>
            <a:r>
              <a:rPr lang="tr-TR" dirty="0" smtClean="0"/>
              <a:t>İhracat (Bin Dolar)</a:t>
            </a:r>
            <a:endParaRPr lang="tr-TR" dirty="0"/>
          </a:p>
        </p:txBody>
      </p:sp>
      <p:graphicFrame>
        <p:nvGraphicFramePr>
          <p:cNvPr id="5" name="4 Tablo"/>
          <p:cNvGraphicFramePr>
            <a:graphicFrameLocks noGrp="1"/>
          </p:cNvGraphicFramePr>
          <p:nvPr/>
        </p:nvGraphicFramePr>
        <p:xfrm>
          <a:off x="428596" y="1328257"/>
          <a:ext cx="8286808" cy="5029700"/>
        </p:xfrm>
        <a:graphic>
          <a:graphicData uri="http://schemas.openxmlformats.org/drawingml/2006/table">
            <a:tbl>
              <a:tblPr/>
              <a:tblGrid>
                <a:gridCol w="4303325"/>
                <a:gridCol w="1395673"/>
                <a:gridCol w="1337520"/>
                <a:gridCol w="1250290"/>
              </a:tblGrid>
              <a:tr h="193450">
                <a:tc>
                  <a:txBody>
                    <a:bodyPr/>
                    <a:lstStyle/>
                    <a:p>
                      <a:pPr algn="l" fontAlgn="b"/>
                      <a:endParaRPr lang="tr-TR" sz="1000" b="0" i="0" u="none" strike="noStrike" dirty="0">
                        <a:solidFill>
                          <a:srgbClr val="000000"/>
                        </a:solidFill>
                        <a:latin typeface="Arial"/>
                      </a:endParaRPr>
                    </a:p>
                  </a:txBody>
                  <a:tcPr marL="9195" marR="9195" marT="9195" marB="0" anchor="b">
                    <a:lnL>
                      <a:noFill/>
                    </a:lnL>
                    <a:lnR>
                      <a:noFill/>
                    </a:lnR>
                    <a:lnT>
                      <a:noFill/>
                    </a:lnT>
                    <a:lnB>
                      <a:noFill/>
                    </a:lnB>
                  </a:tcPr>
                </a:tc>
                <a:tc gridSpan="3">
                  <a:txBody>
                    <a:bodyPr/>
                    <a:lstStyle/>
                    <a:p>
                      <a:pPr algn="ctr" fontAlgn="ctr"/>
                      <a:r>
                        <a:rPr lang="tr-TR" sz="1000" b="1" i="0" u="none" strike="noStrike">
                          <a:solidFill>
                            <a:srgbClr val="000000"/>
                          </a:solidFill>
                          <a:latin typeface="Arial"/>
                        </a:rPr>
                        <a:t>1 OCAK  -  31 OCAK</a:t>
                      </a:r>
                    </a:p>
                  </a:txBody>
                  <a:tcPr marL="9195" marR="9195" marT="9195" marB="0" anchor="ctr">
                    <a:lnL>
                      <a:noFill/>
                    </a:lnL>
                    <a:lnR>
                      <a:noFill/>
                    </a:lnR>
                    <a:lnT>
                      <a:noFill/>
                    </a:lnT>
                    <a:lnB>
                      <a:noFill/>
                    </a:lnB>
                  </a:tcPr>
                </a:tc>
                <a:tc hMerge="1">
                  <a:txBody>
                    <a:bodyPr/>
                    <a:lstStyle/>
                    <a:p>
                      <a:endParaRPr lang="tr-TR"/>
                    </a:p>
                  </a:txBody>
                  <a:tcPr/>
                </a:tc>
                <a:tc hMerge="1">
                  <a:txBody>
                    <a:bodyPr/>
                    <a:lstStyle/>
                    <a:p>
                      <a:endParaRPr lang="tr-TR"/>
                    </a:p>
                  </a:txBody>
                  <a:tcPr/>
                </a:tc>
              </a:tr>
              <a:tr h="193450">
                <a:tc>
                  <a:txBody>
                    <a:bodyPr/>
                    <a:lstStyle/>
                    <a:p>
                      <a:pPr algn="l" fontAlgn="b"/>
                      <a:r>
                        <a:rPr lang="tr-TR" sz="1000" b="1" i="0" u="none" strike="noStrike">
                          <a:solidFill>
                            <a:srgbClr val="000000"/>
                          </a:solidFill>
                          <a:latin typeface="Arial"/>
                        </a:rPr>
                        <a:t>SEKTÖR</a:t>
                      </a:r>
                    </a:p>
                  </a:txBody>
                  <a:tcPr marL="9195" marR="9195" marT="9195" marB="0" anchor="b">
                    <a:lnL>
                      <a:noFill/>
                    </a:lnL>
                    <a:lnR>
                      <a:noFill/>
                    </a:lnR>
                    <a:lnT>
                      <a:noFill/>
                    </a:lnT>
                    <a:lnB>
                      <a:noFill/>
                    </a:lnB>
                  </a:tcPr>
                </a:tc>
                <a:tc>
                  <a:txBody>
                    <a:bodyPr/>
                    <a:lstStyle/>
                    <a:p>
                      <a:pPr algn="ctr" fontAlgn="ctr"/>
                      <a:r>
                        <a:rPr lang="tr-TR" sz="1000" b="1" i="0" u="none" strike="noStrike">
                          <a:solidFill>
                            <a:srgbClr val="000000"/>
                          </a:solidFill>
                          <a:latin typeface="Arial"/>
                        </a:rPr>
                        <a:t>2017</a:t>
                      </a:r>
                    </a:p>
                  </a:txBody>
                  <a:tcPr marL="9195" marR="9195" marT="9195" marB="0" anchor="ctr">
                    <a:lnL>
                      <a:noFill/>
                    </a:lnL>
                    <a:lnR>
                      <a:noFill/>
                    </a:lnR>
                    <a:lnT>
                      <a:noFill/>
                    </a:lnT>
                    <a:lnB>
                      <a:noFill/>
                    </a:lnB>
                  </a:tcPr>
                </a:tc>
                <a:tc>
                  <a:txBody>
                    <a:bodyPr/>
                    <a:lstStyle/>
                    <a:p>
                      <a:pPr algn="ctr" fontAlgn="ctr"/>
                      <a:r>
                        <a:rPr lang="tr-TR" sz="1000" b="1" i="0" u="none" strike="noStrike">
                          <a:solidFill>
                            <a:srgbClr val="000000"/>
                          </a:solidFill>
                          <a:latin typeface="Arial"/>
                        </a:rPr>
                        <a:t>2018</a:t>
                      </a:r>
                    </a:p>
                  </a:txBody>
                  <a:tcPr marL="9195" marR="9195" marT="9195" marB="0" anchor="ctr">
                    <a:lnL>
                      <a:noFill/>
                    </a:lnL>
                    <a:lnR>
                      <a:noFill/>
                    </a:lnR>
                    <a:lnT>
                      <a:noFill/>
                    </a:lnT>
                    <a:lnB>
                      <a:noFill/>
                    </a:lnB>
                  </a:tcPr>
                </a:tc>
                <a:tc>
                  <a:txBody>
                    <a:bodyPr/>
                    <a:lstStyle/>
                    <a:p>
                      <a:pPr algn="ctr" fontAlgn="ctr"/>
                      <a:r>
                        <a:rPr lang="tr-TR" sz="1000" b="1" i="0" u="none" strike="noStrike">
                          <a:solidFill>
                            <a:srgbClr val="000000"/>
                          </a:solidFill>
                          <a:latin typeface="Arial"/>
                        </a:rPr>
                        <a:t>DEĞ.</a:t>
                      </a:r>
                    </a:p>
                  </a:txBody>
                  <a:tcPr marL="9195" marR="9195" marT="9195" marB="0" anchor="ctr">
                    <a:lnL>
                      <a:noFill/>
                    </a:lnL>
                    <a:lnR>
                      <a:noFill/>
                    </a:lnR>
                    <a:lnT>
                      <a:noFill/>
                    </a:lnT>
                    <a:lnB>
                      <a:noFill/>
                    </a:lnB>
                  </a:tcPr>
                </a:tc>
              </a:tr>
              <a:tr h="193450">
                <a:tc>
                  <a:txBody>
                    <a:bodyPr/>
                    <a:lstStyle/>
                    <a:p>
                      <a:pPr algn="l" fontAlgn="b"/>
                      <a:r>
                        <a:rPr lang="tr-TR" sz="1000" b="0" i="0" u="none" strike="noStrike">
                          <a:solidFill>
                            <a:srgbClr val="000000"/>
                          </a:solidFill>
                          <a:latin typeface="Arial"/>
                        </a:rPr>
                        <a:t> Çelik</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0,99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14,99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1413,89%</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Çimento Cam Seramik ve Toprak Ürünleri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18,10</a:t>
                      </a:r>
                    </a:p>
                  </a:txBody>
                  <a:tcPr marL="9195" marR="9195" marT="9195" marB="0" anchor="b">
                    <a:lnL>
                      <a:noFill/>
                    </a:lnL>
                    <a:lnR>
                      <a:noFill/>
                    </a:lnR>
                    <a:lnT>
                      <a:noFill/>
                    </a:lnT>
                    <a:lnB>
                      <a:noFill/>
                    </a:lnB>
                  </a:tcPr>
                </a:tc>
                <a:tc>
                  <a:txBody>
                    <a:bodyPr/>
                    <a:lstStyle/>
                    <a:p>
                      <a:pPr algn="l" fontAlgn="b"/>
                      <a:endParaRPr lang="tr-TR" sz="1000" b="0" i="0" u="none" strike="noStrike">
                        <a:solidFill>
                          <a:srgbClr val="000000"/>
                        </a:solidFill>
                        <a:latin typeface="Arial"/>
                      </a:endParaRP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Demir ve Demir Dışı Metaller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110,29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232,34</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110,66%</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Deri ve Deri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2,78</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3,56</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28,31%</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Diğer Sanayi Ürünleri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l" fontAlgn="b"/>
                      <a:endParaRPr lang="tr-TR" sz="1000" b="0" i="0" u="none" strike="noStrike">
                        <a:solidFill>
                          <a:srgbClr val="000000"/>
                        </a:solidFill>
                        <a:latin typeface="Arial"/>
                      </a:endParaRP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Elektrik Elektronik ve Hizmet</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512,17</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401,23</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-21,66%</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Fındık ve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327,10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233,49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-28,62%</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Halı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24,41</a:t>
                      </a:r>
                    </a:p>
                  </a:txBody>
                  <a:tcPr marL="9195" marR="9195" marT="9195" marB="0" anchor="b">
                    <a:lnL>
                      <a:noFill/>
                    </a:lnL>
                    <a:lnR>
                      <a:noFill/>
                    </a:lnR>
                    <a:lnT>
                      <a:noFill/>
                    </a:lnT>
                    <a:lnB>
                      <a:noFill/>
                    </a:lnB>
                  </a:tcPr>
                </a:tc>
                <a:tc>
                  <a:txBody>
                    <a:bodyPr/>
                    <a:lstStyle/>
                    <a:p>
                      <a:pPr algn="l" fontAlgn="b"/>
                      <a:endParaRPr lang="tr-TR" sz="1000" b="0" i="0" u="none" strike="noStrike">
                        <a:solidFill>
                          <a:srgbClr val="000000"/>
                        </a:solidFill>
                        <a:latin typeface="Arial"/>
                      </a:endParaRPr>
                    </a:p>
                  </a:txBody>
                  <a:tcPr marL="9195" marR="9195" marT="9195" marB="0" anchor="b">
                    <a:lnL>
                      <a:noFill/>
                    </a:lnL>
                    <a:lnR>
                      <a:noFill/>
                    </a:lnR>
                    <a:lnT>
                      <a:noFill/>
                    </a:lnT>
                    <a:lnB>
                      <a:noFill/>
                    </a:lnB>
                  </a:tcPr>
                </a:tc>
              </a:tr>
              <a:tr h="193450">
                <a:tc>
                  <a:txBody>
                    <a:bodyPr/>
                    <a:lstStyle/>
                    <a:p>
                      <a:pPr algn="l" fontAlgn="b"/>
                      <a:r>
                        <a:rPr lang="tr-TR" sz="1000" b="0" i="0" u="none" strike="noStrike" dirty="0">
                          <a:solidFill>
                            <a:srgbClr val="FF0000"/>
                          </a:solidFill>
                          <a:latin typeface="Arial"/>
                        </a:rPr>
                        <a:t> </a:t>
                      </a:r>
                      <a:r>
                        <a:rPr lang="tr-TR" sz="1000" b="0" i="0" u="none" strike="noStrike" dirty="0" err="1">
                          <a:solidFill>
                            <a:srgbClr val="FF0000"/>
                          </a:solidFill>
                          <a:latin typeface="Arial"/>
                        </a:rPr>
                        <a:t>Hazırgiyim</a:t>
                      </a:r>
                      <a:r>
                        <a:rPr lang="tr-TR" sz="1000" b="0" i="0" u="none" strike="noStrike" dirty="0">
                          <a:solidFill>
                            <a:srgbClr val="FF0000"/>
                          </a:solidFill>
                          <a:latin typeface="Arial"/>
                        </a:rPr>
                        <a:t> ve Konfeksiyon </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10.715,96</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10.448,61</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-2,49%</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Hububat, Bakliyat, Yağlı Tohumlar ve Mamulleri </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000000"/>
                          </a:solidFill>
                          <a:latin typeface="Arial"/>
                        </a:rPr>
                        <a:t>774,71</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000000"/>
                          </a:solidFill>
                          <a:latin typeface="Arial"/>
                        </a:rPr>
                        <a:t>660,04</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-14,80%</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İklimlendirme Sanayii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0,77</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95,61</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12322,53%</a:t>
                      </a:r>
                    </a:p>
                  </a:txBody>
                  <a:tcPr marL="9195" marR="9195" marT="9195" marB="0" anchor="b">
                    <a:lnL>
                      <a:noFill/>
                    </a:lnL>
                    <a:lnR>
                      <a:noFill/>
                    </a:lnR>
                    <a:lnT>
                      <a:noFill/>
                    </a:lnT>
                    <a:lnB>
                      <a:noFill/>
                    </a:lnB>
                  </a:tcPr>
                </a:tc>
              </a:tr>
              <a:tr h="193450">
                <a:tc>
                  <a:txBody>
                    <a:bodyPr/>
                    <a:lstStyle/>
                    <a:p>
                      <a:pPr algn="l" fontAlgn="b"/>
                      <a:r>
                        <a:rPr lang="tr-TR" sz="1000" b="0" i="0" u="none" strike="noStrike" dirty="0">
                          <a:solidFill>
                            <a:srgbClr val="000000"/>
                          </a:solidFill>
                          <a:latin typeface="Arial"/>
                        </a:rPr>
                        <a:t> Kimyevi Maddeler ve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238,78</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378,46</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58,50%</a:t>
                      </a:r>
                    </a:p>
                  </a:txBody>
                  <a:tcPr marL="9195" marR="9195" marT="9195" marB="0" anchor="b">
                    <a:lnL>
                      <a:noFill/>
                    </a:lnL>
                    <a:lnR>
                      <a:noFill/>
                    </a:lnR>
                    <a:lnT>
                      <a:noFill/>
                    </a:lnT>
                    <a:lnB>
                      <a:noFill/>
                    </a:lnB>
                  </a:tcPr>
                </a:tc>
              </a:tr>
              <a:tr h="193450">
                <a:tc>
                  <a:txBody>
                    <a:bodyPr/>
                    <a:lstStyle/>
                    <a:p>
                      <a:pPr algn="l" fontAlgn="b"/>
                      <a:r>
                        <a:rPr lang="tr-TR" sz="1000" b="0" i="0" u="none" strike="noStrike" dirty="0">
                          <a:solidFill>
                            <a:srgbClr val="FF0000"/>
                          </a:solidFill>
                          <a:latin typeface="Arial"/>
                        </a:rPr>
                        <a:t> Kuru Meyve ve Mamulleri  </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12.945,01</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13.663,70</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5,55%</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Madencilik Ürünleri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97,85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201,54</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105,97%</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Makine ve Aksamları</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178,37</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179,63</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0,71%</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Meyve Sebze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239,83</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325,99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35,93%</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Mobilya,Kağıt ve Orman Ürünleri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206,83</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180,61</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-12,67%</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Mücevher</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l" fontAlgn="b"/>
                      <a:endParaRPr lang="tr-TR" sz="1000" b="0" i="0" u="none" strike="noStrike">
                        <a:solidFill>
                          <a:srgbClr val="000000"/>
                        </a:solidFill>
                        <a:latin typeface="Arial"/>
                      </a:endParaRP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Otomotiv Endüstrisi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3,16</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3,07</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-2,68%</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Savunma ve Havacılık Sanayii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l" fontAlgn="b"/>
                      <a:endParaRPr lang="tr-TR" sz="1000" b="0" i="0" u="none" strike="noStrike">
                        <a:solidFill>
                          <a:srgbClr val="000000"/>
                        </a:solidFill>
                        <a:latin typeface="Arial"/>
                      </a:endParaRPr>
                    </a:p>
                  </a:txBody>
                  <a:tcPr marL="9195" marR="9195" marT="9195" marB="0" anchor="b">
                    <a:lnL>
                      <a:noFill/>
                    </a:lnL>
                    <a:lnR>
                      <a:noFill/>
                    </a:lnR>
                    <a:lnT>
                      <a:noFill/>
                    </a:lnT>
                    <a:lnB>
                      <a:noFill/>
                    </a:lnB>
                  </a:tcPr>
                </a:tc>
              </a:tr>
              <a:tr h="193450">
                <a:tc>
                  <a:txBody>
                    <a:bodyPr/>
                    <a:lstStyle/>
                    <a:p>
                      <a:pPr algn="l" fontAlgn="b"/>
                      <a:r>
                        <a:rPr lang="tr-TR" sz="1000" b="0" i="0" u="none" strike="noStrike" dirty="0">
                          <a:solidFill>
                            <a:srgbClr val="FF0000"/>
                          </a:solidFill>
                          <a:latin typeface="Arial"/>
                        </a:rPr>
                        <a:t> Su Ürünleri ve Hayvansal Mamuller</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1.563,30</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1.639,34</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4,86%</a:t>
                      </a:r>
                    </a:p>
                  </a:txBody>
                  <a:tcPr marL="9195" marR="9195" marT="9195" marB="0" anchor="b">
                    <a:lnL>
                      <a:noFill/>
                    </a:lnL>
                    <a:lnR>
                      <a:noFill/>
                    </a:lnR>
                    <a:lnT>
                      <a:noFill/>
                    </a:lnT>
                    <a:lnB>
                      <a:noFill/>
                    </a:lnB>
                  </a:tcPr>
                </a:tc>
              </a:tr>
              <a:tr h="193450">
                <a:tc>
                  <a:txBody>
                    <a:bodyPr/>
                    <a:lstStyle/>
                    <a:p>
                      <a:pPr algn="l" fontAlgn="b"/>
                      <a:r>
                        <a:rPr lang="tr-TR" sz="1000" b="0" i="0" u="none" strike="noStrike" dirty="0">
                          <a:solidFill>
                            <a:srgbClr val="FF0000"/>
                          </a:solidFill>
                          <a:latin typeface="Arial"/>
                        </a:rPr>
                        <a:t> Tekstil ve Hammaddeleri</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1.455,76</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2.381,38</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63,58%</a:t>
                      </a:r>
                    </a:p>
                  </a:txBody>
                  <a:tcPr marL="9195" marR="9195" marT="9195" marB="0" anchor="b">
                    <a:lnL>
                      <a:noFill/>
                    </a:lnL>
                    <a:lnR>
                      <a:noFill/>
                    </a:lnR>
                    <a:lnT>
                      <a:noFill/>
                    </a:lnT>
                    <a:lnB>
                      <a:noFill/>
                    </a:lnB>
                  </a:tcPr>
                </a:tc>
              </a:tr>
              <a:tr h="193450">
                <a:tc>
                  <a:txBody>
                    <a:bodyPr/>
                    <a:lstStyle/>
                    <a:p>
                      <a:pPr algn="l" fontAlgn="b"/>
                      <a:r>
                        <a:rPr lang="tr-TR" sz="1000" b="0" i="0" u="none" strike="noStrike">
                          <a:solidFill>
                            <a:srgbClr val="000000"/>
                          </a:solidFill>
                          <a:latin typeface="Arial"/>
                        </a:rPr>
                        <a:t> Yaş Meyve ve Sebze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588,95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725,36</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23,16%</a:t>
                      </a:r>
                    </a:p>
                  </a:txBody>
                  <a:tcPr marL="9195" marR="9195" marT="9195" marB="0" anchor="b">
                    <a:lnL>
                      <a:noFill/>
                    </a:lnL>
                    <a:lnR>
                      <a:noFill/>
                    </a:lnR>
                    <a:lnT>
                      <a:noFill/>
                    </a:lnT>
                    <a:lnB>
                      <a:noFill/>
                    </a:lnB>
                  </a:tcPr>
                </a:tc>
              </a:tr>
              <a:tr h="193450">
                <a:tc>
                  <a:txBody>
                    <a:bodyPr/>
                    <a:lstStyle/>
                    <a:p>
                      <a:pPr algn="l" fontAlgn="b"/>
                      <a:r>
                        <a:rPr lang="tr-TR" sz="1000" b="1" i="0" u="none" strike="noStrike">
                          <a:solidFill>
                            <a:srgbClr val="000000"/>
                          </a:solidFill>
                          <a:latin typeface="Arial"/>
                        </a:rPr>
                        <a:t>TOPLAM</a:t>
                      </a:r>
                    </a:p>
                  </a:txBody>
                  <a:tcPr marL="9195" marR="9195" marT="9195" marB="0" anchor="b">
                    <a:lnL>
                      <a:noFill/>
                    </a:lnL>
                    <a:lnR>
                      <a:noFill/>
                    </a:lnR>
                    <a:lnT>
                      <a:noFill/>
                    </a:lnT>
                    <a:lnB>
                      <a:noFill/>
                    </a:lnB>
                  </a:tcPr>
                </a:tc>
                <a:tc>
                  <a:txBody>
                    <a:bodyPr/>
                    <a:lstStyle/>
                    <a:p>
                      <a:pPr algn="r" fontAlgn="b"/>
                      <a:r>
                        <a:rPr lang="tr-TR" sz="1000" b="1" i="0" u="none" strike="noStrike">
                          <a:solidFill>
                            <a:srgbClr val="000000"/>
                          </a:solidFill>
                          <a:latin typeface="Arial"/>
                        </a:rPr>
                        <a:t>29.962,60</a:t>
                      </a:r>
                    </a:p>
                  </a:txBody>
                  <a:tcPr marL="9195" marR="9195" marT="9195" marB="0" anchor="b">
                    <a:lnL>
                      <a:noFill/>
                    </a:lnL>
                    <a:lnR>
                      <a:noFill/>
                    </a:lnR>
                    <a:lnT>
                      <a:noFill/>
                    </a:lnT>
                    <a:lnB>
                      <a:noFill/>
                    </a:lnB>
                  </a:tcPr>
                </a:tc>
                <a:tc>
                  <a:txBody>
                    <a:bodyPr/>
                    <a:lstStyle/>
                    <a:p>
                      <a:pPr algn="r" fontAlgn="b"/>
                      <a:r>
                        <a:rPr lang="tr-TR" sz="1000" b="1" i="0" u="none" strike="noStrike">
                          <a:solidFill>
                            <a:srgbClr val="000000"/>
                          </a:solidFill>
                          <a:latin typeface="Arial"/>
                        </a:rPr>
                        <a:t>31.811,48</a:t>
                      </a:r>
                    </a:p>
                  </a:txBody>
                  <a:tcPr marL="9195" marR="9195" marT="9195" marB="0" anchor="b">
                    <a:lnL>
                      <a:noFill/>
                    </a:lnL>
                    <a:lnR>
                      <a:noFill/>
                    </a:lnR>
                    <a:lnT>
                      <a:noFill/>
                    </a:lnT>
                    <a:lnB>
                      <a:noFill/>
                    </a:lnB>
                  </a:tcPr>
                </a:tc>
                <a:tc>
                  <a:txBody>
                    <a:bodyPr/>
                    <a:lstStyle/>
                    <a:p>
                      <a:pPr algn="r" fontAlgn="b"/>
                      <a:r>
                        <a:rPr lang="tr-TR" sz="1000" b="1" i="0" u="none" strike="noStrike" dirty="0">
                          <a:solidFill>
                            <a:srgbClr val="000000"/>
                          </a:solidFill>
                          <a:latin typeface="Arial"/>
                        </a:rPr>
                        <a:t>6,17%</a:t>
                      </a:r>
                    </a:p>
                  </a:txBody>
                  <a:tcPr marL="9195" marR="9195" marT="9195" marB="0" anchor="b">
                    <a:lnL>
                      <a:noFill/>
                    </a:lnL>
                    <a:lnR>
                      <a:noFill/>
                    </a:lnR>
                    <a:lnT>
                      <a:noFill/>
                    </a:lnT>
                    <a:lnB>
                      <a:noFill/>
                    </a:lnB>
                  </a:tcPr>
                </a:tc>
              </a:tr>
            </a:tbl>
          </a:graphicData>
        </a:graphic>
      </p:graphicFrame>
    </p:spTree>
    <p:extLst>
      <p:ext uri="{BB962C8B-B14F-4D97-AF65-F5344CB8AC3E}">
        <p14:creationId xmlns:p14="http://schemas.microsoft.com/office/powerpoint/2010/main" xmlns="" val="487131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305800" cy="653210"/>
          </a:xfrm>
        </p:spPr>
        <p:txBody>
          <a:bodyPr>
            <a:normAutofit fontScale="90000"/>
          </a:bodyPr>
          <a:lstStyle/>
          <a:p>
            <a:r>
              <a:rPr lang="tr-TR" dirty="0" smtClean="0"/>
              <a:t>Malatya Yatırım Teşvik Verileri</a:t>
            </a:r>
            <a:endParaRPr lang="tr-TR" dirty="0"/>
          </a:p>
        </p:txBody>
      </p:sp>
      <p:graphicFrame>
        <p:nvGraphicFramePr>
          <p:cNvPr id="5" name="İçerik Yer Tutucusu 3"/>
          <p:cNvGraphicFramePr>
            <a:graphicFrameLocks/>
          </p:cNvGraphicFramePr>
          <p:nvPr>
            <p:extLst>
              <p:ext uri="{D42A27DB-BD31-4B8C-83A1-F6EECF244321}">
                <p14:modId xmlns:p14="http://schemas.microsoft.com/office/powerpoint/2010/main" xmlns="" val="147280632"/>
              </p:ext>
            </p:extLst>
          </p:nvPr>
        </p:nvGraphicFramePr>
        <p:xfrm>
          <a:off x="500034" y="1714489"/>
          <a:ext cx="8215372" cy="4500592"/>
        </p:xfrm>
        <a:graphic>
          <a:graphicData uri="http://schemas.openxmlformats.org/drawingml/2006/table">
            <a:tbl>
              <a:tblPr firstRow="1" firstCol="1" bandRow="1"/>
              <a:tblGrid>
                <a:gridCol w="2053843"/>
                <a:gridCol w="2053843"/>
                <a:gridCol w="2053843"/>
                <a:gridCol w="2053843"/>
              </a:tblGrid>
              <a:tr h="757691">
                <a:tc>
                  <a:txBody>
                    <a:bodyPr/>
                    <a:lstStyle/>
                    <a:p>
                      <a:pPr>
                        <a:lnSpc>
                          <a:spcPct val="115000"/>
                        </a:lnSpc>
                        <a:spcAft>
                          <a:spcPts val="0"/>
                        </a:spcAft>
                      </a:pPr>
                      <a:r>
                        <a:rPr lang="tr-TR" sz="1600" b="1" dirty="0">
                          <a:effectLst/>
                          <a:latin typeface="Calibri"/>
                          <a:ea typeface="Calibri"/>
                          <a:cs typeface="Times New Roman"/>
                        </a:rPr>
                        <a:t>Yıllar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Belge Adedi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Yatırım Tutarı</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(milyon TL)</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a:effectLst/>
                          <a:latin typeface="Calibri"/>
                          <a:ea typeface="Calibri"/>
                          <a:cs typeface="Times New Roman"/>
                        </a:rPr>
                        <a:t>İstihdam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dirty="0" smtClean="0">
                          <a:effectLst/>
                          <a:latin typeface="Calibri"/>
                          <a:ea typeface="Calibri"/>
                          <a:cs typeface="Times New Roman"/>
                        </a:rPr>
                        <a:t>2013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2.078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1.870</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3877">
                <a:tc>
                  <a:txBody>
                    <a:bodyPr/>
                    <a:lstStyle/>
                    <a:p>
                      <a:pPr>
                        <a:lnSpc>
                          <a:spcPct val="115000"/>
                        </a:lnSpc>
                        <a:spcAft>
                          <a:spcPts val="0"/>
                        </a:spcAft>
                      </a:pPr>
                      <a:r>
                        <a:rPr lang="tr-TR" sz="1600" dirty="0" smtClean="0">
                          <a:effectLst/>
                          <a:latin typeface="Calibri"/>
                          <a:ea typeface="Calibri"/>
                          <a:cs typeface="Times New Roman"/>
                        </a:rPr>
                        <a:t>2014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34</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517</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803</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dirty="0" smtClean="0">
                          <a:effectLst/>
                          <a:latin typeface="Calibri"/>
                          <a:ea typeface="Calibri"/>
                          <a:cs typeface="Times New Roman"/>
                        </a:rPr>
                        <a:t>2015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251</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1.056</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b="0" dirty="0" smtClean="0">
                          <a:effectLst/>
                          <a:latin typeface="Calibri"/>
                          <a:ea typeface="Calibri"/>
                          <a:cs typeface="Times New Roman"/>
                        </a:rPr>
                        <a:t>2016 </a:t>
                      </a:r>
                      <a:endParaRPr lang="tr-TR" sz="16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45</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302</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692</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b="0" dirty="0" smtClean="0">
                          <a:solidFill>
                            <a:srgbClr val="FF0000"/>
                          </a:solidFill>
                          <a:effectLst/>
                          <a:latin typeface="Calibri"/>
                          <a:ea typeface="Calibri"/>
                          <a:cs typeface="Times New Roman"/>
                        </a:rPr>
                        <a:t>2017 </a:t>
                      </a:r>
                      <a:endParaRPr lang="tr-TR" sz="1600" b="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122</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2.112</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4.586</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97326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724648"/>
          </a:xfrm>
        </p:spPr>
        <p:txBody>
          <a:bodyPr>
            <a:normAutofit fontScale="90000"/>
          </a:bodyPr>
          <a:lstStyle/>
          <a:p>
            <a:r>
              <a:rPr lang="tr-TR" dirty="0" smtClean="0"/>
              <a:t>Kurulan Kapanan Şirket Sayısı</a:t>
            </a:r>
            <a:endParaRPr lang="tr-TR" dirty="0"/>
          </a:p>
        </p:txBody>
      </p:sp>
      <p:graphicFrame>
        <p:nvGraphicFramePr>
          <p:cNvPr id="5" name="4 Tablo"/>
          <p:cNvGraphicFramePr>
            <a:graphicFrameLocks noGrp="1"/>
          </p:cNvGraphicFramePr>
          <p:nvPr/>
        </p:nvGraphicFramePr>
        <p:xfrm>
          <a:off x="571472" y="2000239"/>
          <a:ext cx="8072496" cy="3971745"/>
        </p:xfrm>
        <a:graphic>
          <a:graphicData uri="http://schemas.openxmlformats.org/drawingml/2006/table">
            <a:tbl>
              <a:tblPr/>
              <a:tblGrid>
                <a:gridCol w="543603"/>
                <a:gridCol w="339751"/>
                <a:gridCol w="543603"/>
                <a:gridCol w="543603"/>
                <a:gridCol w="475652"/>
                <a:gridCol w="557192"/>
                <a:gridCol w="489242"/>
                <a:gridCol w="561723"/>
                <a:gridCol w="543603"/>
                <a:gridCol w="380521"/>
                <a:gridCol w="579842"/>
                <a:gridCol w="543603"/>
                <a:gridCol w="448472"/>
                <a:gridCol w="557192"/>
                <a:gridCol w="434882"/>
                <a:gridCol w="530012"/>
              </a:tblGrid>
              <a:tr h="1220342">
                <a:tc gridSpan="8">
                  <a:txBody>
                    <a:bodyPr/>
                    <a:lstStyle/>
                    <a:p>
                      <a:pPr algn="ctr" fontAlgn="ctr"/>
                      <a:r>
                        <a:rPr lang="tr-TR" sz="1200" b="1" i="0" u="none" strike="noStrike" dirty="0">
                          <a:solidFill>
                            <a:srgbClr val="000000"/>
                          </a:solidFill>
                          <a:latin typeface="Calibri"/>
                        </a:rPr>
                        <a:t>2017 OCAK-ARALIK (ON İKİ AYLIK)</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ctr"/>
                      <a:r>
                        <a:rPr lang="tr-TR" sz="1200" b="1" i="0" u="none" strike="noStrike" dirty="0">
                          <a:solidFill>
                            <a:srgbClr val="000000"/>
                          </a:solidFill>
                          <a:latin typeface="Calibri"/>
                        </a:rPr>
                        <a:t>2016 OCAK-ARALIK (ON İKİ AYLIK)</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51361">
                <a:tc gridSpan="3">
                  <a:txBody>
                    <a:bodyPr/>
                    <a:lstStyle/>
                    <a:p>
                      <a:pPr algn="ctr" fontAlgn="ctr"/>
                      <a:r>
                        <a:rPr lang="tr-TR" sz="1200" b="1" i="0" u="none" strike="noStrike">
                          <a:solidFill>
                            <a:srgbClr val="000000"/>
                          </a:solidFill>
                          <a:latin typeface="Calibri"/>
                        </a:rPr>
                        <a:t>KURULAN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2">
                  <a:txBody>
                    <a:bodyPr/>
                    <a:lstStyle/>
                    <a:p>
                      <a:pPr algn="ctr" fontAlgn="ctr"/>
                      <a:r>
                        <a:rPr lang="tr-TR" sz="1200" b="1" i="0" u="none" strike="noStrike">
                          <a:solidFill>
                            <a:srgbClr val="000000"/>
                          </a:solidFill>
                          <a:latin typeface="Calibri"/>
                        </a:rPr>
                        <a:t>TASFİYE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gridSpan="3">
                  <a:txBody>
                    <a:bodyPr/>
                    <a:lstStyle/>
                    <a:p>
                      <a:pPr algn="ctr" fontAlgn="ctr"/>
                      <a:r>
                        <a:rPr lang="tr-TR" sz="1200" b="1" i="0" u="none" strike="noStrike">
                          <a:solidFill>
                            <a:srgbClr val="000000"/>
                          </a:solidFill>
                          <a:latin typeface="Calibri"/>
                        </a:rPr>
                        <a:t>KAPANAN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a:solidFill>
                            <a:srgbClr val="000000"/>
                          </a:solidFill>
                          <a:latin typeface="Calibri"/>
                        </a:rPr>
                        <a:t>KURULAN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2">
                  <a:txBody>
                    <a:bodyPr/>
                    <a:lstStyle/>
                    <a:p>
                      <a:pPr algn="ctr" fontAlgn="ctr"/>
                      <a:r>
                        <a:rPr lang="tr-TR" sz="1200" b="1" i="0" u="none" strike="noStrike">
                          <a:solidFill>
                            <a:srgbClr val="000000"/>
                          </a:solidFill>
                          <a:latin typeface="Calibri"/>
                        </a:rPr>
                        <a:t>TASFİYE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gridSpan="3">
                  <a:txBody>
                    <a:bodyPr/>
                    <a:lstStyle/>
                    <a:p>
                      <a:pPr algn="ctr" fontAlgn="ctr"/>
                      <a:r>
                        <a:rPr lang="tr-TR" sz="1200" b="1" i="0" u="none" strike="noStrike" dirty="0">
                          <a:solidFill>
                            <a:srgbClr val="000000"/>
                          </a:solidFill>
                          <a:latin typeface="Calibri"/>
                        </a:rPr>
                        <a:t>KAPANAN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r>
              <a:tr h="785818">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dirty="0">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1114224">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322</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246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31</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45</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81</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327</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5</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262</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36</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9</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42</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1</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117</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653210"/>
          </a:xfrm>
        </p:spPr>
        <p:txBody>
          <a:bodyPr>
            <a:normAutofit fontScale="90000"/>
          </a:bodyPr>
          <a:lstStyle/>
          <a:p>
            <a:r>
              <a:rPr lang="tr-TR" dirty="0" smtClean="0"/>
              <a:t>Karşılıksız Çek Tutarı (Bin TL) </a:t>
            </a:r>
            <a:endParaRPr lang="tr-TR" dirty="0"/>
          </a:p>
        </p:txBody>
      </p:sp>
      <p:graphicFrame>
        <p:nvGraphicFramePr>
          <p:cNvPr id="4" name="İçerik Yer Tutucusu 3"/>
          <p:cNvGraphicFramePr>
            <a:graphicFrameLocks/>
          </p:cNvGraphicFramePr>
          <p:nvPr>
            <p:extLst>
              <p:ext uri="{D42A27DB-BD31-4B8C-83A1-F6EECF244321}">
                <p14:modId xmlns:p14="http://schemas.microsoft.com/office/powerpoint/2010/main" xmlns="" val="1031377693"/>
              </p:ext>
            </p:extLst>
          </p:nvPr>
        </p:nvGraphicFramePr>
        <p:xfrm>
          <a:off x="500035" y="1643047"/>
          <a:ext cx="8215372" cy="4594260"/>
        </p:xfrm>
        <a:graphic>
          <a:graphicData uri="http://schemas.openxmlformats.org/drawingml/2006/table">
            <a:tbl>
              <a:tblPr firstRow="1" firstCol="1" bandRow="1"/>
              <a:tblGrid>
                <a:gridCol w="1642556"/>
                <a:gridCol w="1643204"/>
                <a:gridCol w="1643204"/>
                <a:gridCol w="1643204"/>
                <a:gridCol w="1643204"/>
              </a:tblGrid>
              <a:tr h="612568">
                <a:tc>
                  <a:txBody>
                    <a:bodyPr/>
                    <a:lstStyle/>
                    <a:p>
                      <a:pPr algn="ctr">
                        <a:lnSpc>
                          <a:spcPct val="115000"/>
                        </a:lnSpc>
                        <a:spcAft>
                          <a:spcPts val="0"/>
                        </a:spcAft>
                      </a:pPr>
                      <a:r>
                        <a:rPr lang="tr-TR" sz="1600" b="1" dirty="0" smtClean="0">
                          <a:effectLst/>
                          <a:latin typeface="Calibri"/>
                          <a:ea typeface="Calibri"/>
                          <a:cs typeface="Times New Roman"/>
                        </a:rPr>
                        <a:t>Aylar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2016</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2017</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Ocak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4.097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14.231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8.865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11.194</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Şubat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3.861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17.605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7.358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Mart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7.132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12.571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7.001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Nisan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5.988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7.679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2.382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Mayıs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4.177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13.551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6.916</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Haziran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10.984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8.928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5.520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Temmuz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15.496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6.932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5.651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Ağustos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14.695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15.918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2.791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Eylül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17.434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9.943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3.848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Ekim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14.104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9.446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16.979</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Kasım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24.520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10.041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7.340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Aralık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22.584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12.230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6.174</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b="1" dirty="0">
                          <a:effectLst/>
                          <a:latin typeface="Calibri"/>
                          <a:ea typeface="Calibri"/>
                          <a:cs typeface="Times New Roman"/>
                        </a:rPr>
                        <a:t>TOPLAM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145.072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139.077</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80.770</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fontScale="90000"/>
          </a:bodyPr>
          <a:lstStyle/>
          <a:p>
            <a:r>
              <a:rPr lang="it-IT" b="1" dirty="0" smtClean="0"/>
              <a:t>Dış Ticaret Verileri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2018 yılı Ocak ayında geçen yılın aynı ayına göre; </a:t>
            </a:r>
          </a:p>
          <a:p>
            <a:pPr algn="just"/>
            <a:r>
              <a:rPr lang="tr-TR" dirty="0" smtClean="0"/>
              <a:t>İhracat, % 10,79 artarak 12 milyar 464 milyon dolar, </a:t>
            </a:r>
          </a:p>
          <a:p>
            <a:pPr algn="just"/>
            <a:r>
              <a:rPr lang="tr-TR" dirty="0" smtClean="0"/>
              <a:t>İthalat, % 38,01 artarak 21 milyar 518 milyon dolar, </a:t>
            </a:r>
          </a:p>
          <a:p>
            <a:pPr algn="just"/>
            <a:r>
              <a:rPr lang="tr-TR" dirty="0" smtClean="0"/>
              <a:t>Dış ticaret hacmi, % 26,60 artarak 33 milyar 982 milyon dolar, </a:t>
            </a:r>
          </a:p>
          <a:p>
            <a:pPr algn="just"/>
            <a:r>
              <a:rPr lang="tr-TR" dirty="0" smtClean="0"/>
              <a:t>Dış ticaret açığı, % 108,54 artarak 9 milyar 55 milyon dolar olarak gerçekleşmiştir. </a:t>
            </a:r>
          </a:p>
          <a:p>
            <a:pPr algn="just"/>
            <a:r>
              <a:rPr lang="tr-TR" dirty="0" smtClean="0"/>
              <a:t>İhracatın ithalatı karşılama oranı 2017 yılı Ocak ayında % 72,2 iken, 2018 yılı Ocak ayında % 57,9 olarak gerçekleşmiştir. </a:t>
            </a:r>
          </a:p>
        </p:txBody>
      </p:sp>
    </p:spTree>
    <p:extLst>
      <p:ext uri="{BB962C8B-B14F-4D97-AF65-F5344CB8AC3E}">
        <p14:creationId xmlns:p14="http://schemas.microsoft.com/office/powerpoint/2010/main" xmlns="" val="551694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81772"/>
          </a:xfrm>
        </p:spPr>
        <p:txBody>
          <a:bodyPr>
            <a:normAutofit fontScale="90000"/>
          </a:bodyPr>
          <a:lstStyle/>
          <a:p>
            <a:r>
              <a:rPr lang="tr-TR" dirty="0"/>
              <a:t/>
            </a:r>
            <a:br>
              <a:rPr lang="tr-TR" dirty="0"/>
            </a:br>
            <a:r>
              <a:rPr lang="tr-TR" sz="4400" b="1" dirty="0"/>
              <a:t>Ülkelere Göre İhracat (Milyon Dolar) </a:t>
            </a:r>
            <a:endParaRPr lang="tr-TR" sz="4400" dirty="0"/>
          </a:p>
        </p:txBody>
      </p:sp>
      <p:pic>
        <p:nvPicPr>
          <p:cNvPr id="2050" name="Picture 2"/>
          <p:cNvPicPr>
            <a:picLocks noGrp="1" noChangeAspect="1" noChangeArrowheads="1"/>
          </p:cNvPicPr>
          <p:nvPr>
            <p:ph idx="1"/>
          </p:nvPr>
        </p:nvPicPr>
        <p:blipFill>
          <a:blip r:embed="rId2"/>
          <a:srcRect/>
          <a:stretch>
            <a:fillRect/>
          </a:stretch>
        </p:blipFill>
        <p:spPr bwMode="auto">
          <a:xfrm>
            <a:off x="428596" y="1643050"/>
            <a:ext cx="8358246" cy="5000660"/>
          </a:xfrm>
          <a:prstGeom prst="rect">
            <a:avLst/>
          </a:prstGeom>
          <a:noFill/>
          <a:ln w="9525">
            <a:noFill/>
            <a:miter lim="800000"/>
            <a:headEnd/>
            <a:tailEnd/>
          </a:ln>
          <a:effectLst/>
        </p:spPr>
      </p:pic>
    </p:spTree>
    <p:extLst>
      <p:ext uri="{BB962C8B-B14F-4D97-AF65-F5344CB8AC3E}">
        <p14:creationId xmlns:p14="http://schemas.microsoft.com/office/powerpoint/2010/main" xmlns="" val="1712852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10334"/>
          </a:xfrm>
        </p:spPr>
        <p:txBody>
          <a:bodyPr>
            <a:normAutofit fontScale="90000"/>
          </a:bodyPr>
          <a:lstStyle/>
          <a:p>
            <a:r>
              <a:rPr lang="tr-TR" dirty="0"/>
              <a:t/>
            </a:r>
            <a:br>
              <a:rPr lang="tr-TR" dirty="0"/>
            </a:br>
            <a:r>
              <a:rPr lang="tr-TR" sz="4400" b="1" dirty="0"/>
              <a:t>Ülkelere Göre İthalat (Milyon Dolar) </a:t>
            </a:r>
            <a:endParaRPr lang="tr-TR" sz="4400" dirty="0"/>
          </a:p>
        </p:txBody>
      </p:sp>
      <p:pic>
        <p:nvPicPr>
          <p:cNvPr id="3074" name="Picture 2"/>
          <p:cNvPicPr>
            <a:picLocks noGrp="1" noChangeAspect="1" noChangeArrowheads="1"/>
          </p:cNvPicPr>
          <p:nvPr>
            <p:ph idx="1"/>
          </p:nvPr>
        </p:nvPicPr>
        <p:blipFill>
          <a:blip r:embed="rId2"/>
          <a:srcRect/>
          <a:stretch>
            <a:fillRect/>
          </a:stretch>
        </p:blipFill>
        <p:spPr bwMode="auto">
          <a:xfrm>
            <a:off x="457200" y="1643050"/>
            <a:ext cx="8258204" cy="4857784"/>
          </a:xfrm>
          <a:prstGeom prst="rect">
            <a:avLst/>
          </a:prstGeom>
          <a:noFill/>
          <a:ln w="9525">
            <a:noFill/>
            <a:miter lim="800000"/>
            <a:headEnd/>
            <a:tailEnd/>
          </a:ln>
          <a:effectLst/>
        </p:spPr>
      </p:pic>
    </p:spTree>
    <p:extLst>
      <p:ext uri="{BB962C8B-B14F-4D97-AF65-F5344CB8AC3E}">
        <p14:creationId xmlns:p14="http://schemas.microsoft.com/office/powerpoint/2010/main" xmlns="" val="186598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653210"/>
          </a:xfrm>
        </p:spPr>
        <p:txBody>
          <a:bodyPr>
            <a:normAutofit fontScale="90000"/>
          </a:bodyPr>
          <a:lstStyle/>
          <a:p>
            <a:r>
              <a:rPr lang="fi-FI" b="1" dirty="0" smtClean="0"/>
              <a:t>Kurulan ve Kapanan </a:t>
            </a:r>
            <a:r>
              <a:rPr lang="tr-TR" b="1" dirty="0" smtClean="0"/>
              <a:t>Şirket Verileri</a:t>
            </a:r>
            <a:endParaRPr lang="tr-TR" dirty="0"/>
          </a:p>
        </p:txBody>
      </p:sp>
      <p:graphicFrame>
        <p:nvGraphicFramePr>
          <p:cNvPr id="5" name="4 Tablo"/>
          <p:cNvGraphicFramePr>
            <a:graphicFrameLocks noGrp="1"/>
          </p:cNvGraphicFramePr>
          <p:nvPr/>
        </p:nvGraphicFramePr>
        <p:xfrm>
          <a:off x="357156" y="1397000"/>
          <a:ext cx="8501123" cy="5269217"/>
        </p:xfrm>
        <a:graphic>
          <a:graphicData uri="http://schemas.openxmlformats.org/drawingml/2006/table">
            <a:tbl>
              <a:tblPr/>
              <a:tblGrid>
                <a:gridCol w="928696"/>
                <a:gridCol w="1071570"/>
                <a:gridCol w="785818"/>
                <a:gridCol w="785818"/>
                <a:gridCol w="857256"/>
                <a:gridCol w="857256"/>
                <a:gridCol w="928694"/>
                <a:gridCol w="785818"/>
                <a:gridCol w="785818"/>
                <a:gridCol w="714379"/>
              </a:tblGrid>
              <a:tr h="256574">
                <a:tc rowSpan="2">
                  <a:txBody>
                    <a:bodyPr/>
                    <a:lstStyle/>
                    <a:p>
                      <a:pPr algn="ctr">
                        <a:lnSpc>
                          <a:spcPct val="115000"/>
                        </a:lnSpc>
                        <a:spcAft>
                          <a:spcPts val="0"/>
                        </a:spcAft>
                      </a:pPr>
                      <a:r>
                        <a:rPr lang="tr-TR" sz="1000" b="1" dirty="0">
                          <a:latin typeface="Arial TUR"/>
                          <a:ea typeface="Times New Roman"/>
                          <a:cs typeface="Times New Roman"/>
                        </a:rPr>
                        <a:t>İLAN</a:t>
                      </a:r>
                      <a:br>
                        <a:rPr lang="tr-TR" sz="1000" b="1" dirty="0">
                          <a:latin typeface="Arial TUR"/>
                          <a:ea typeface="Times New Roman"/>
                          <a:cs typeface="Times New Roman"/>
                        </a:rPr>
                      </a:br>
                      <a:r>
                        <a:rPr lang="tr-TR" sz="1000" b="1" dirty="0">
                          <a:latin typeface="Arial TUR"/>
                          <a:ea typeface="Times New Roman"/>
                          <a:cs typeface="Times New Roman"/>
                        </a:rPr>
                        <a:t>TÜRÜ</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dirty="0">
                          <a:latin typeface="Arial TUR"/>
                          <a:ea typeface="Times New Roman"/>
                          <a:cs typeface="Times New Roman"/>
                        </a:rPr>
                        <a:t>ŞİRKET</a:t>
                      </a:r>
                      <a:br>
                        <a:rPr lang="tr-TR" sz="1000" b="1" dirty="0">
                          <a:latin typeface="Arial TUR"/>
                          <a:ea typeface="Times New Roman"/>
                          <a:cs typeface="Times New Roman"/>
                        </a:rPr>
                      </a:br>
                      <a:r>
                        <a:rPr lang="tr-TR" sz="1000" b="1" dirty="0">
                          <a:latin typeface="Arial TUR"/>
                          <a:ea typeface="Times New Roman"/>
                          <a:cs typeface="Times New Roman"/>
                        </a:rPr>
                        <a:t>TÜRÜ</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dirty="0">
                          <a:latin typeface="Arial TUR"/>
                          <a:ea typeface="Times New Roman"/>
                          <a:cs typeface="Times New Roman"/>
                        </a:rPr>
                        <a:t>ARALIK 2017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dirty="0">
                          <a:latin typeface="Arial TUR"/>
                          <a:ea typeface="Times New Roman"/>
                          <a:cs typeface="Times New Roman"/>
                        </a:rPr>
                        <a:t>KASIM 2017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a:latin typeface="Arial TUR"/>
                          <a:ea typeface="Times New Roman"/>
                          <a:cs typeface="Times New Roman"/>
                        </a:rPr>
                        <a:t>Bir Önceki Aya Göre Değişim     (%)</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a:latin typeface="Arial TUR"/>
                          <a:ea typeface="Times New Roman"/>
                          <a:cs typeface="Times New Roman"/>
                        </a:rPr>
                        <a:t>ARALIK   2016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a:latin typeface="Arial TUR"/>
                          <a:ea typeface="Times New Roman"/>
                          <a:cs typeface="Times New Roman"/>
                        </a:rPr>
                        <a:t>Bir Önceki Yılın Aynı Ayına Göre Değişim (%)</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gn="ctr">
                        <a:lnSpc>
                          <a:spcPct val="115000"/>
                        </a:lnSpc>
                        <a:spcAft>
                          <a:spcPts val="0"/>
                        </a:spcAft>
                      </a:pPr>
                      <a:r>
                        <a:rPr lang="tr-TR" sz="1000" b="1">
                          <a:latin typeface="Arial TUR"/>
                          <a:ea typeface="Times New Roman"/>
                          <a:cs typeface="Times New Roman"/>
                        </a:rPr>
                        <a:t>OCAK- ARALIK</a:t>
                      </a:r>
                      <a:endParaRPr lang="tr-TR" sz="1000">
                        <a:latin typeface="Calibri"/>
                        <a:ea typeface="Calibri"/>
                        <a:cs typeface="Times New Roman"/>
                      </a:endParaRPr>
                    </a:p>
                    <a:p>
                      <a:pPr algn="ctr">
                        <a:lnSpc>
                          <a:spcPct val="115000"/>
                        </a:lnSpc>
                        <a:spcAft>
                          <a:spcPts val="0"/>
                        </a:spcAft>
                      </a:pPr>
                      <a:r>
                        <a:rPr lang="tr-TR" sz="1000" b="1">
                          <a:latin typeface="Arial TUR"/>
                          <a:ea typeface="Times New Roman"/>
                          <a:cs typeface="Times New Roman"/>
                        </a:rPr>
                        <a:t>  (12 Aylık)</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r>
              <a:tr h="8030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000" b="1">
                          <a:latin typeface="Arial TUR"/>
                          <a:ea typeface="Times New Roman"/>
                          <a:cs typeface="Times New Roman"/>
                        </a:rPr>
                        <a:t>2016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000" b="1">
                          <a:latin typeface="Arial TUR"/>
                          <a:ea typeface="Times New Roman"/>
                          <a:cs typeface="Times New Roman"/>
                        </a:rPr>
                        <a:t>2017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000" b="1">
                          <a:latin typeface="Arial TUR"/>
                          <a:ea typeface="Times New Roman"/>
                          <a:cs typeface="Times New Roman"/>
                        </a:rPr>
                        <a:t>Değişim       (%)</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01908">
                <a:tc rowSpan="3">
                  <a:txBody>
                    <a:bodyPr/>
                    <a:lstStyle/>
                    <a:p>
                      <a:pPr>
                        <a:lnSpc>
                          <a:spcPct val="115000"/>
                        </a:lnSpc>
                        <a:spcAft>
                          <a:spcPts val="0"/>
                        </a:spcAft>
                      </a:pPr>
                      <a:r>
                        <a:rPr lang="tr-TR" sz="1000" b="1">
                          <a:latin typeface="Arial TUR"/>
                          <a:ea typeface="Times New Roman"/>
                          <a:cs typeface="Times New Roman"/>
                        </a:rPr>
                        <a:t>Kurulan*</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b="1">
                          <a:latin typeface="Arial TUR"/>
                          <a:ea typeface="Times New Roman"/>
                          <a:cs typeface="Times New Roman"/>
                        </a:rPr>
                        <a:t>Şirket</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5.921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6.887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-14,03</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4.818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22,89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63.709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72.871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14,38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Kooperatif</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84</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-8,33</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67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14,93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771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912</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18,29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527">
                <a:tc vMerge="1">
                  <a:txBody>
                    <a:bodyPr/>
                    <a:lstStyle/>
                    <a:p>
                      <a:endParaRPr lang="tr-TR"/>
                    </a:p>
                  </a:txBody>
                  <a:tcPr/>
                </a:tc>
                <a:tc>
                  <a:txBody>
                    <a:bodyPr/>
                    <a:lstStyle/>
                    <a:p>
                      <a:pPr>
                        <a:lnSpc>
                          <a:spcPct val="115000"/>
                        </a:lnSpc>
                        <a:spcAft>
                          <a:spcPts val="0"/>
                        </a:spcAft>
                      </a:pPr>
                      <a:r>
                        <a:rPr lang="tr-TR" sz="1000" b="1" dirty="0">
                          <a:latin typeface="Arial TUR"/>
                          <a:ea typeface="Times New Roman"/>
                          <a:cs typeface="Times New Roman"/>
                        </a:rPr>
                        <a:t>Ger.Kişi </a:t>
                      </a:r>
                      <a:r>
                        <a:rPr lang="tr-TR" sz="1000" b="1" dirty="0" err="1">
                          <a:latin typeface="Arial TUR"/>
                          <a:ea typeface="Times New Roman"/>
                          <a:cs typeface="Times New Roman"/>
                        </a:rPr>
                        <a:t>Tic.İşl</a:t>
                      </a:r>
                      <a:r>
                        <a:rPr lang="tr-TR" sz="1000" b="1" dirty="0">
                          <a:latin typeface="Arial TUR"/>
                          <a:ea typeface="Times New Roman"/>
                          <a:cs typeface="Times New Roman"/>
                        </a:rPr>
                        <a:t>.</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3.937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3.073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28,12</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5.259</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-25,14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41.967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44.238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5,41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289">
                <a:tc rowSpan="2">
                  <a:txBody>
                    <a:bodyPr/>
                    <a:lstStyle/>
                    <a:p>
                      <a:pPr>
                        <a:lnSpc>
                          <a:spcPct val="115000"/>
                        </a:lnSpc>
                        <a:spcAft>
                          <a:spcPts val="0"/>
                        </a:spcAft>
                      </a:pPr>
                      <a:r>
                        <a:rPr lang="tr-TR" sz="1000" b="1">
                          <a:latin typeface="Arial TUR"/>
                          <a:ea typeface="Times New Roman"/>
                          <a:cs typeface="Times New Roman"/>
                        </a:rPr>
                        <a:t>Tasfiye</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b="1">
                          <a:latin typeface="Arial TUR"/>
                          <a:ea typeface="Times New Roman"/>
                          <a:cs typeface="Times New Roman"/>
                        </a:rPr>
                        <a:t>Şirket</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1.323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915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44,59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1.444</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-8,38</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12.684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10.254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-19,16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289">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Kooperatif</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61</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27,08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67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-8,96</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1.465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881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-39,86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rowSpan="3">
                  <a:txBody>
                    <a:bodyPr/>
                    <a:lstStyle/>
                    <a:p>
                      <a:pPr>
                        <a:lnSpc>
                          <a:spcPct val="115000"/>
                        </a:lnSpc>
                        <a:spcAft>
                          <a:spcPts val="0"/>
                        </a:spcAft>
                      </a:pPr>
                      <a:r>
                        <a:rPr lang="tr-TR" sz="1000" b="1">
                          <a:latin typeface="Arial TUR"/>
                          <a:ea typeface="Times New Roman"/>
                          <a:cs typeface="Times New Roman"/>
                        </a:rPr>
                        <a:t>Kapanan**</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b="1">
                          <a:latin typeface="Arial TUR"/>
                          <a:ea typeface="Times New Roman"/>
                          <a:cs typeface="Times New Roman"/>
                        </a:rPr>
                        <a:t>Şirket</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2.015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1.131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78,16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1.733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16,27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11.038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13.517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22,46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Kooperatif</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97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52,58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163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-9,20</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1.290</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1.184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-8,22</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Ger.Kişi Tic.İşl.</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1.704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1.443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18,09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2.171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-21,51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19.600</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18.005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dirty="0">
                          <a:solidFill>
                            <a:srgbClr val="000000"/>
                          </a:solidFill>
                          <a:latin typeface="Calibri"/>
                          <a:ea typeface="Calibri"/>
                          <a:cs typeface="Times New Roman"/>
                        </a:rPr>
                        <a:t>-8,14</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ct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İmalat Sanayi Kapasite Kullanım Oranı </a:t>
            </a:r>
            <a:br>
              <a:rPr lang="tr-TR" sz="3600" dirty="0" smtClean="0"/>
            </a:br>
            <a:r>
              <a:rPr lang="tr-TR" sz="3600" dirty="0" smtClean="0"/>
              <a:t>(Ağırlıklı Ortalama, %) </a:t>
            </a:r>
            <a:endParaRPr lang="tr-TR" sz="3600" dirty="0"/>
          </a:p>
        </p:txBody>
      </p:sp>
      <p:pic>
        <p:nvPicPr>
          <p:cNvPr id="4098" name="Picture 2"/>
          <p:cNvPicPr>
            <a:picLocks noGrp="1" noChangeAspect="1" noChangeArrowheads="1"/>
          </p:cNvPicPr>
          <p:nvPr>
            <p:ph idx="1"/>
          </p:nvPr>
        </p:nvPicPr>
        <p:blipFill>
          <a:blip r:embed="rId2"/>
          <a:srcRect/>
          <a:stretch>
            <a:fillRect/>
          </a:stretch>
        </p:blipFill>
        <p:spPr bwMode="auto">
          <a:xfrm>
            <a:off x="357158" y="1714488"/>
            <a:ext cx="8429684" cy="478634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796086"/>
          </a:xfrm>
        </p:spPr>
        <p:txBody>
          <a:bodyPr>
            <a:noAutofit/>
          </a:bodyPr>
          <a:lstStyle/>
          <a:p>
            <a:r>
              <a:rPr lang="tr-TR" sz="2800" dirty="0" smtClean="0"/>
              <a:t>Sanayi Üretim Endeksi (Mevsim ve Takvim Etkisinden Arındırılmış, 2010=100)</a:t>
            </a:r>
            <a:endParaRPr lang="tr-TR" sz="2800" dirty="0"/>
          </a:p>
        </p:txBody>
      </p:sp>
      <p:graphicFrame>
        <p:nvGraphicFramePr>
          <p:cNvPr id="4" name="3 Grafik"/>
          <p:cNvGraphicFramePr/>
          <p:nvPr/>
        </p:nvGraphicFramePr>
        <p:xfrm>
          <a:off x="357158" y="1714488"/>
          <a:ext cx="8358246"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510334"/>
          </a:xfrm>
        </p:spPr>
        <p:txBody>
          <a:bodyPr>
            <a:noAutofit/>
          </a:bodyPr>
          <a:lstStyle/>
          <a:p>
            <a:pPr algn="ctr"/>
            <a:r>
              <a:rPr lang="tr-TR" sz="2800" dirty="0" smtClean="0"/>
              <a:t>İşgücü İstatistikleri (Mevsim Etkilerinden Arındırılmamış) Kasım 2017</a:t>
            </a:r>
            <a:endParaRPr lang="tr-TR" sz="2800" dirty="0"/>
          </a:p>
        </p:txBody>
      </p:sp>
      <p:graphicFrame>
        <p:nvGraphicFramePr>
          <p:cNvPr id="4" name="6 İçerik Yer Tutucusu"/>
          <p:cNvGraphicFramePr>
            <a:graphicFrameLocks/>
          </p:cNvGraphicFramePr>
          <p:nvPr/>
        </p:nvGraphicFramePr>
        <p:xfrm>
          <a:off x="428596" y="1357298"/>
          <a:ext cx="8286807" cy="5072088"/>
        </p:xfrm>
        <a:graphic>
          <a:graphicData uri="http://schemas.openxmlformats.org/drawingml/2006/table">
            <a:tbl>
              <a:tblPr/>
              <a:tblGrid>
                <a:gridCol w="766702"/>
                <a:gridCol w="2434291"/>
                <a:gridCol w="1226729"/>
                <a:gridCol w="1226729"/>
                <a:gridCol w="1405627"/>
                <a:gridCol w="1226729"/>
              </a:tblGrid>
              <a:tr h="839663">
                <a:tc gridSpan="2">
                  <a:txBody>
                    <a:bodyPr/>
                    <a:lstStyle/>
                    <a:p>
                      <a:pPr algn="l" fontAlgn="b"/>
                      <a:r>
                        <a:rPr lang="tr-TR" sz="1000" b="1" i="0" u="none" strike="noStrike" dirty="0">
                          <a:solidFill>
                            <a:srgbClr val="000000"/>
                          </a:solidFill>
                          <a:latin typeface="Arial"/>
                        </a:rPr>
                        <a:t>Yıllar- </a:t>
                      </a:r>
                      <a:r>
                        <a:rPr lang="tr-TR" sz="1000" b="0" i="0" u="none" strike="noStrike" dirty="0" err="1">
                          <a:solidFill>
                            <a:srgbClr val="000000"/>
                          </a:solidFill>
                          <a:latin typeface="Arial"/>
                        </a:rPr>
                        <a:t>Years</a:t>
                      </a:r>
                      <a:endParaRPr lang="tr-TR" sz="1000" b="1"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b"/>
                      <a:r>
                        <a:rPr lang="tr-TR" sz="1000" b="1" i="0" u="none" strike="noStrike" dirty="0">
                          <a:solidFill>
                            <a:srgbClr val="000000"/>
                          </a:solidFill>
                          <a:latin typeface="Arial"/>
                        </a:rPr>
                        <a:t>İşgücüne             katılma                 oranı   </a:t>
                      </a:r>
                      <a:r>
                        <a:rPr lang="tr-TR" sz="1000" b="0" i="0" u="none" strike="noStrike" dirty="0">
                          <a:solidFill>
                            <a:srgbClr val="000000"/>
                          </a:solidFill>
                          <a:latin typeface="Calibri"/>
                        </a:rPr>
                        <a:t>    </a:t>
                      </a:r>
                      <a:r>
                        <a:rPr lang="tr-TR" sz="1000" b="1" i="0" u="none" strike="noStrike" dirty="0" smtClean="0">
                          <a:solidFill>
                            <a:srgbClr val="000000"/>
                          </a:solidFill>
                          <a:latin typeface="Arial"/>
                        </a:rPr>
                        <a:t>                (%)</a:t>
                      </a:r>
                    </a:p>
                    <a:p>
                      <a:pPr algn="ctr" fontAlgn="b"/>
                      <a:endParaRPr lang="tr-TR" sz="10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err="1">
                          <a:solidFill>
                            <a:srgbClr val="FF0000"/>
                          </a:solidFill>
                          <a:latin typeface="Arial"/>
                        </a:rPr>
                        <a:t>İşsizlik</a:t>
                      </a:r>
                      <a:r>
                        <a:rPr lang="en-US" sz="1000" b="1" i="0" u="none" strike="noStrike" dirty="0">
                          <a:solidFill>
                            <a:srgbClr val="FF0000"/>
                          </a:solidFill>
                          <a:latin typeface="Arial"/>
                        </a:rPr>
                        <a:t> </a:t>
                      </a:r>
                      <a:r>
                        <a:rPr lang="en-US" sz="1000" b="1" i="0" u="none" strike="noStrike" dirty="0" err="1">
                          <a:solidFill>
                            <a:srgbClr val="FF0000"/>
                          </a:solidFill>
                          <a:latin typeface="Arial"/>
                        </a:rPr>
                        <a:t>oranı</a:t>
                      </a:r>
                      <a:r>
                        <a:rPr lang="en-US" sz="1000" b="1" i="0" u="none" strike="noStrike" dirty="0">
                          <a:solidFill>
                            <a:srgbClr val="FF0000"/>
                          </a:solidFill>
                          <a:latin typeface="Arial"/>
                        </a:rPr>
                        <a:t>         </a:t>
                      </a:r>
                      <a:r>
                        <a:rPr lang="en-US" sz="1000" b="0" i="0" u="none" strike="noStrike" dirty="0">
                          <a:solidFill>
                            <a:srgbClr val="FF0000"/>
                          </a:solidFill>
                          <a:latin typeface="Calibri"/>
                        </a:rPr>
                        <a:t>          </a:t>
                      </a:r>
                      <a:r>
                        <a:rPr lang="en-US" sz="1000" b="0" i="0" u="none" strike="noStrike" dirty="0">
                          <a:solidFill>
                            <a:srgbClr val="FF0000"/>
                          </a:solidFill>
                          <a:latin typeface="Arial"/>
                        </a:rPr>
                        <a:t> </a:t>
                      </a:r>
                      <a:r>
                        <a:rPr lang="en-US" sz="1000" b="0" i="0" u="none" strike="noStrike" dirty="0" smtClean="0">
                          <a:solidFill>
                            <a:srgbClr val="FF0000"/>
                          </a:solidFill>
                          <a:latin typeface="Arial"/>
                        </a:rPr>
                        <a:t>   </a:t>
                      </a:r>
                      <a:r>
                        <a:rPr lang="en-US" sz="1000" b="1" i="0" u="none" strike="noStrike" dirty="0" smtClean="0">
                          <a:solidFill>
                            <a:srgbClr val="FF0000"/>
                          </a:solidFill>
                          <a:latin typeface="Arial"/>
                        </a:rPr>
                        <a:t>               (%)</a:t>
                      </a:r>
                      <a:endParaRPr lang="tr-TR" sz="1000" b="1" i="0" u="none" strike="noStrike" dirty="0" smtClean="0">
                        <a:solidFill>
                          <a:srgbClr val="FF0000"/>
                        </a:solidFill>
                        <a:latin typeface="Arial"/>
                      </a:endParaRPr>
                    </a:p>
                    <a:p>
                      <a:pPr algn="ctr" fontAlgn="b"/>
                      <a:endParaRPr lang="tr-TR" sz="1000" b="1" i="0" u="none" strike="noStrike" dirty="0" smtClean="0">
                        <a:solidFill>
                          <a:srgbClr val="FF0000"/>
                        </a:solidFill>
                        <a:latin typeface="Arial"/>
                      </a:endParaRPr>
                    </a:p>
                    <a:p>
                      <a:pPr algn="ctr" fontAlgn="b"/>
                      <a:endParaRPr lang="en-US" sz="1000" b="0" i="0" u="none" strike="noStrike" dirty="0">
                        <a:solidFill>
                          <a:srgbClr val="FF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1" i="0" u="none" strike="noStrike" dirty="0">
                          <a:solidFill>
                            <a:srgbClr val="000000"/>
                          </a:solidFill>
                          <a:latin typeface="Arial"/>
                        </a:rPr>
                        <a:t>Tarım dışı işsizlik            oranı </a:t>
                      </a:r>
                      <a:r>
                        <a:rPr lang="tr-TR" sz="1000" b="0" i="0" u="none" strike="noStrike" dirty="0">
                          <a:solidFill>
                            <a:srgbClr val="000000"/>
                          </a:solidFill>
                          <a:latin typeface="Calibri"/>
                        </a:rPr>
                        <a:t>         </a:t>
                      </a:r>
                      <a:r>
                        <a:rPr lang="tr-TR" sz="1000" b="0" i="0" u="none" strike="noStrike" dirty="0" smtClean="0">
                          <a:solidFill>
                            <a:srgbClr val="000000"/>
                          </a:solidFill>
                          <a:latin typeface="Arial"/>
                        </a:rPr>
                        <a:t> </a:t>
                      </a:r>
                      <a:r>
                        <a:rPr lang="tr-TR" sz="1000" b="1" i="0" u="none" strike="noStrike" dirty="0" smtClean="0">
                          <a:solidFill>
                            <a:srgbClr val="000000"/>
                          </a:solidFill>
                          <a:latin typeface="Arial"/>
                        </a:rPr>
                        <a:t>                    (%)</a:t>
                      </a:r>
                    </a:p>
                    <a:p>
                      <a:pPr algn="ctr" fontAlgn="b"/>
                      <a:endParaRPr lang="tr-TR" sz="10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err="1">
                          <a:solidFill>
                            <a:srgbClr val="000000"/>
                          </a:solidFill>
                          <a:latin typeface="Arial"/>
                        </a:rPr>
                        <a:t>İstihdam</a:t>
                      </a:r>
                      <a:r>
                        <a:rPr lang="en-US" sz="1000" b="1" i="0" u="none" strike="noStrike" dirty="0">
                          <a:solidFill>
                            <a:srgbClr val="000000"/>
                          </a:solidFill>
                          <a:latin typeface="Arial"/>
                        </a:rPr>
                        <a:t> </a:t>
                      </a:r>
                      <a:r>
                        <a:rPr lang="en-US" sz="1000" b="1" i="0" u="none" strike="noStrike" dirty="0" err="1">
                          <a:solidFill>
                            <a:srgbClr val="000000"/>
                          </a:solidFill>
                          <a:latin typeface="Arial"/>
                        </a:rPr>
                        <a:t>oranı</a:t>
                      </a:r>
                      <a:r>
                        <a:rPr lang="en-US" sz="1000" b="1" i="0" u="none" strike="noStrike" dirty="0">
                          <a:solidFill>
                            <a:srgbClr val="000000"/>
                          </a:solidFill>
                          <a:latin typeface="Arial"/>
                        </a:rPr>
                        <a:t> </a:t>
                      </a:r>
                      <a:r>
                        <a:rPr lang="en-US" sz="1000" b="0" i="0" u="none" strike="noStrike" dirty="0">
                          <a:solidFill>
                            <a:srgbClr val="000000"/>
                          </a:solidFill>
                          <a:latin typeface="Calibri"/>
                        </a:rPr>
                        <a:t>    </a:t>
                      </a:r>
                      <a:r>
                        <a:rPr lang="en-US" sz="1000" b="0" i="0" u="none" strike="noStrike" dirty="0" smtClean="0">
                          <a:solidFill>
                            <a:srgbClr val="000000"/>
                          </a:solidFill>
                          <a:latin typeface="Arial"/>
                        </a:rPr>
                        <a:t>        </a:t>
                      </a:r>
                      <a:r>
                        <a:rPr lang="en-US" sz="1000" b="1" i="0" u="none" strike="noStrike" dirty="0" smtClean="0">
                          <a:solidFill>
                            <a:srgbClr val="000000"/>
                          </a:solidFill>
                          <a:latin typeface="Arial"/>
                        </a:rPr>
                        <a:t>                (%)</a:t>
                      </a:r>
                      <a:endParaRPr lang="tr-TR" sz="1000" b="1" i="0" u="none" strike="noStrike" dirty="0" smtClean="0">
                        <a:solidFill>
                          <a:srgbClr val="000000"/>
                        </a:solidFill>
                        <a:latin typeface="Arial"/>
                      </a:endParaRPr>
                    </a:p>
                    <a:p>
                      <a:pPr algn="ctr" fontAlgn="b"/>
                      <a:endParaRPr lang="tr-TR" sz="1000" b="0" i="0" u="none" strike="noStrike" dirty="0" smtClean="0">
                        <a:solidFill>
                          <a:srgbClr val="000000"/>
                        </a:solidFill>
                        <a:latin typeface="Arial"/>
                      </a:endParaRPr>
                    </a:p>
                    <a:p>
                      <a:pPr algn="ctr" fontAlgn="b"/>
                      <a:endParaRPr lang="en-US" sz="10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297">
                <a:tc>
                  <a:txBody>
                    <a:bodyPr/>
                    <a:lstStyle/>
                    <a:p>
                      <a:pPr algn="l" fontAlgn="b"/>
                      <a:r>
                        <a:rPr lang="tr-TR" sz="1000" b="1" i="0" u="none" strike="noStrike" dirty="0">
                          <a:solidFill>
                            <a:srgbClr val="000000"/>
                          </a:solidFill>
                          <a:latin typeface="Arial"/>
                        </a:rPr>
                        <a:t>2005</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1000" b="1" i="0" u="none" strike="noStrike" dirty="0">
                          <a:solidFill>
                            <a:srgbClr val="000000"/>
                          </a:solidFill>
                          <a:latin typeface="Arial"/>
                        </a:rPr>
                        <a:t>Yıllık </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000" b="0" i="0" u="none" strike="noStrike" dirty="0">
                          <a:solidFill>
                            <a:srgbClr val="000000"/>
                          </a:solidFill>
                          <a:latin typeface="Arial"/>
                        </a:rPr>
                        <a:t>44,9</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FF0000"/>
                          </a:solidFill>
                          <a:latin typeface="Arial"/>
                        </a:rPr>
                        <a:t>9,5</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000000"/>
                          </a:solidFill>
                          <a:latin typeface="Arial"/>
                        </a:rPr>
                        <a:t>12,0</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000000"/>
                          </a:solidFill>
                          <a:latin typeface="Arial"/>
                        </a:rPr>
                        <a:t>40,6</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69297">
                <a:tc>
                  <a:txBody>
                    <a:bodyPr/>
                    <a:lstStyle/>
                    <a:p>
                      <a:pPr algn="l" fontAlgn="b"/>
                      <a:r>
                        <a:rPr lang="tr-TR" sz="1000" b="1" i="0" u="none" strike="noStrike" dirty="0">
                          <a:solidFill>
                            <a:srgbClr val="000000"/>
                          </a:solidFill>
                          <a:latin typeface="Arial"/>
                        </a:rPr>
                        <a:t>2006</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44,5</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9,0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11,1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40,5</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2007</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44,3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FF0000"/>
                          </a:solidFill>
                          <a:latin typeface="Arial"/>
                        </a:rPr>
                        <a:t>9,2</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11,2</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40,3</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2008</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44,9</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10,0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12,3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40,4</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2009</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45,7</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13,1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16,0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39,8</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2010</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46,5</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FF0000"/>
                          </a:solidFill>
                          <a:latin typeface="Arial"/>
                        </a:rPr>
                        <a:t>11,1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13,7</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41,3</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2011</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47,4</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9,1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11,3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43,1</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2012</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47,6</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8,4</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10,3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43,6</a:t>
                      </a:r>
                    </a:p>
                  </a:txBody>
                  <a:tcPr marL="6545" marR="6545" marT="6545" marB="0" anchor="b">
                    <a:lnL>
                      <a:noFill/>
                    </a:lnL>
                    <a:lnR>
                      <a:noFill/>
                    </a:lnR>
                    <a:lnT>
                      <a:noFill/>
                    </a:lnT>
                    <a:lnB>
                      <a:noFill/>
                    </a:lnB>
                  </a:tcPr>
                </a:tc>
              </a:tr>
              <a:tr h="169297">
                <a:tc>
                  <a:txBody>
                    <a:bodyPr/>
                    <a:lstStyle/>
                    <a:p>
                      <a:pPr algn="l" fontAlgn="b"/>
                      <a:r>
                        <a:rPr lang="tr-TR" sz="1000" b="1" i="0" u="none" strike="noStrike">
                          <a:solidFill>
                            <a:srgbClr val="000000"/>
                          </a:solidFill>
                          <a:latin typeface="Arial"/>
                        </a:rPr>
                        <a:t>2013</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48,3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9,0</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10,9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43,9</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2014</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50,5</a:t>
                      </a:r>
                    </a:p>
                  </a:txBody>
                  <a:tcPr marL="6545" marR="6545" marT="6545" marB="0" anchor="b">
                    <a:lnL>
                      <a:noFill/>
                    </a:lnL>
                    <a:lnR>
                      <a:noFill/>
                    </a:lnR>
                    <a:lnT>
                      <a:noFill/>
                    </a:lnT>
                    <a:lnB>
                      <a:noFill/>
                    </a:lnB>
                  </a:tcPr>
                </a:tc>
                <a:tc>
                  <a:txBody>
                    <a:bodyPr/>
                    <a:lstStyle/>
                    <a:p>
                      <a:pPr algn="ctr" fontAlgn="b"/>
                      <a:r>
                        <a:rPr lang="tr-TR" sz="1000" b="0" i="0" u="none" strike="noStrike">
                          <a:solidFill>
                            <a:srgbClr val="FF0000"/>
                          </a:solidFill>
                          <a:latin typeface="Arial"/>
                        </a:rPr>
                        <a:t>9,9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12,0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45,5</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2015</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10,3</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12,4</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46,0</a:t>
                      </a:r>
                    </a:p>
                  </a:txBody>
                  <a:tcPr marL="6545" marR="6545" marT="6545" marB="0" anchor="b">
                    <a:lnL>
                      <a:noFill/>
                    </a:lnL>
                    <a:lnR>
                      <a:noFill/>
                    </a:lnR>
                    <a:lnT>
                      <a:noFill/>
                    </a:lnT>
                    <a:lnB>
                      <a:noFill/>
                    </a:lnB>
                  </a:tcPr>
                </a:tc>
              </a:tr>
              <a:tr h="169297">
                <a:tc>
                  <a:txBody>
                    <a:bodyPr/>
                    <a:lstStyle/>
                    <a:p>
                      <a:pPr algn="l" fontAlgn="b"/>
                      <a:r>
                        <a:rPr lang="tr-TR" sz="1000" b="1" i="0" u="none" strike="noStrike" dirty="0" smtClean="0">
                          <a:solidFill>
                            <a:srgbClr val="000000"/>
                          </a:solidFill>
                          <a:latin typeface="Arial"/>
                        </a:rPr>
                        <a:t>2016</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Kasım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52,1</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12,1</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45,8</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Aralık </a:t>
                      </a:r>
                      <a:r>
                        <a:rPr lang="tr-TR" sz="1000" b="1"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51,6</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12,7</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45,1</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52,0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10,9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13,0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46,3</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2017</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Ocak </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51,5</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13,0</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15,2</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44,8</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Şubat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51,8</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12,6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14,8</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45,3</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Mart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52,2</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11,7</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13,7</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46,1</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Nisan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52,7</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10,5</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12,4</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Mayıs</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10,2</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Haziran</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53,4</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10,2</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Temmuz</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10,7</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13,0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Ağustos</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Eylül</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53,6</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47,9</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Ekim</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53,1</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10,3</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12,3</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47,6</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Kasım</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10,3</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47,3</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1406</TotalTime>
  <Words>1340</Words>
  <Application>Microsoft Office PowerPoint</Application>
  <PresentationFormat>Ekran Gösterisi (4:3)</PresentationFormat>
  <Paragraphs>556</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Akış</vt:lpstr>
      <vt:lpstr>2018 OCAK AYI TÜRKİYE VE MALATYA EKONOMİSİNDEKİ GELİŞMELER</vt:lpstr>
      <vt:lpstr> Dış Ticaret Verileri (Milyon Dolar) </vt:lpstr>
      <vt:lpstr>Dış Ticaret Verileri</vt:lpstr>
      <vt:lpstr> Ülkelere Göre İhracat (Milyon Dolar) </vt:lpstr>
      <vt:lpstr> Ülkelere Göre İthalat (Milyon Dolar) </vt:lpstr>
      <vt:lpstr>Kurulan ve Kapanan Şirket Verileri</vt:lpstr>
      <vt:lpstr>      İmalat Sanayi Kapasite Kullanım Oranı  (Ağırlıklı Ortalama, %) </vt:lpstr>
      <vt:lpstr>Sanayi Üretim Endeksi (Mevsim ve Takvim Etkisinden Arındırılmış, 2010=100)</vt:lpstr>
      <vt:lpstr>İşgücü İstatistikleri (Mevsim Etkilerinden Arındırılmamış) Kasım 2017</vt:lpstr>
      <vt:lpstr>Enflasyon Oranları</vt:lpstr>
      <vt:lpstr>Slayt 11</vt:lpstr>
      <vt:lpstr>Enflasyon Oranları</vt:lpstr>
      <vt:lpstr>TEPAV Perakende Güven Endeksi (TEPE)</vt:lpstr>
      <vt:lpstr>TEPAV Perakende Güven Endeksi (TEPE)</vt:lpstr>
      <vt:lpstr>2017 Kasım Kısa Vadeli Dış Borç İstatistikleri  (Milyon Dolar) </vt:lpstr>
      <vt:lpstr>2017 Kasım Kısa Vadeli Dış Borç İstatistikleri  (Milyon Dolar) </vt:lpstr>
      <vt:lpstr>2017 Kasım Kısa Vadeli Dış Borç İstatistikleri </vt:lpstr>
      <vt:lpstr>2017 Kasım Özel Sektörün Yurt Dışından Sağladığı Kredi Borcu Gelişmeleri</vt:lpstr>
      <vt:lpstr>Özel Sektörün Yurt Dışından Sağladığı Uzun Vadeli Kredi Borcu </vt:lpstr>
      <vt:lpstr>Özel Sektörün Yurt Dışından Sağladığı Kısa Vadeli Kredi Borcu </vt:lpstr>
      <vt:lpstr>2017 Kasım Özel Sektörün Yurt Dışından Sağladığı Kredi Borcu Gelişmeleri</vt:lpstr>
      <vt:lpstr>Slayt 22</vt:lpstr>
      <vt:lpstr>Slayt 23</vt:lpstr>
      <vt:lpstr>Slayt 24</vt:lpstr>
      <vt:lpstr>MALATYA EKONOMİSİ</vt:lpstr>
      <vt:lpstr>İhracat (Bin Dolar)</vt:lpstr>
      <vt:lpstr>Malatya Yatırım Teşvik Verileri</vt:lpstr>
      <vt:lpstr>Kurulan Kapanan Şirket Sayısı</vt:lpstr>
      <vt:lpstr>Karşılıksız Çek Tutarı (Bin TL)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ugur</dc:creator>
  <cp:lastModifiedBy>uğur</cp:lastModifiedBy>
  <cp:revision>272</cp:revision>
  <dcterms:created xsi:type="dcterms:W3CDTF">2017-05-26T09:26:39Z</dcterms:created>
  <dcterms:modified xsi:type="dcterms:W3CDTF">2018-02-15T14:46:48Z</dcterms:modified>
</cp:coreProperties>
</file>